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686" r:id="rId3"/>
  </p:sldMasterIdLst>
  <p:notesMasterIdLst>
    <p:notesMasterId r:id="rId86"/>
  </p:notesMasterIdLst>
  <p:handoutMasterIdLst>
    <p:handoutMasterId r:id="rId87"/>
  </p:handoutMasterIdLst>
  <p:sldIdLst>
    <p:sldId id="373" r:id="rId4"/>
    <p:sldId id="391" r:id="rId5"/>
    <p:sldId id="392" r:id="rId6"/>
    <p:sldId id="482" r:id="rId7"/>
    <p:sldId id="381" r:id="rId8"/>
    <p:sldId id="483" r:id="rId9"/>
    <p:sldId id="428" r:id="rId10"/>
    <p:sldId id="449" r:id="rId11"/>
    <p:sldId id="382" r:id="rId12"/>
    <p:sldId id="419" r:id="rId13"/>
    <p:sldId id="420" r:id="rId14"/>
    <p:sldId id="421" r:id="rId15"/>
    <p:sldId id="422" r:id="rId16"/>
    <p:sldId id="442" r:id="rId17"/>
    <p:sldId id="447" r:id="rId18"/>
    <p:sldId id="448" r:id="rId19"/>
    <p:sldId id="444" r:id="rId20"/>
    <p:sldId id="445" r:id="rId21"/>
    <p:sldId id="383" r:id="rId22"/>
    <p:sldId id="424" r:id="rId23"/>
    <p:sldId id="425" r:id="rId24"/>
    <p:sldId id="426" r:id="rId25"/>
    <p:sldId id="427" r:id="rId26"/>
    <p:sldId id="453" r:id="rId27"/>
    <p:sldId id="454" r:id="rId28"/>
    <p:sldId id="461" r:id="rId29"/>
    <p:sldId id="464" r:id="rId30"/>
    <p:sldId id="429" r:id="rId31"/>
    <p:sldId id="430" r:id="rId32"/>
    <p:sldId id="431" r:id="rId33"/>
    <p:sldId id="481" r:id="rId34"/>
    <p:sldId id="458" r:id="rId35"/>
    <p:sldId id="384" r:id="rId36"/>
    <p:sldId id="459" r:id="rId37"/>
    <p:sldId id="462" r:id="rId38"/>
    <p:sldId id="405" r:id="rId39"/>
    <p:sldId id="406" r:id="rId40"/>
    <p:sldId id="408" r:id="rId41"/>
    <p:sldId id="410" r:id="rId42"/>
    <p:sldId id="411" r:id="rId43"/>
    <p:sldId id="463" r:id="rId44"/>
    <p:sldId id="465" r:id="rId45"/>
    <p:sldId id="432" r:id="rId46"/>
    <p:sldId id="433" r:id="rId47"/>
    <p:sldId id="457" r:id="rId48"/>
    <p:sldId id="385" r:id="rId49"/>
    <p:sldId id="466" r:id="rId50"/>
    <p:sldId id="467" r:id="rId51"/>
    <p:sldId id="446" r:id="rId52"/>
    <p:sldId id="468" r:id="rId53"/>
    <p:sldId id="478" r:id="rId54"/>
    <p:sldId id="415" r:id="rId55"/>
    <p:sldId id="416" r:id="rId56"/>
    <p:sldId id="469" r:id="rId57"/>
    <p:sldId id="390" r:id="rId58"/>
    <p:sldId id="479" r:id="rId59"/>
    <p:sldId id="480" r:id="rId60"/>
    <p:sldId id="450" r:id="rId61"/>
    <p:sldId id="401" r:id="rId62"/>
    <p:sldId id="402" r:id="rId63"/>
    <p:sldId id="403" r:id="rId64"/>
    <p:sldId id="388" r:id="rId65"/>
    <p:sldId id="470" r:id="rId66"/>
    <p:sldId id="471" r:id="rId67"/>
    <p:sldId id="472" r:id="rId68"/>
    <p:sldId id="438" r:id="rId69"/>
    <p:sldId id="386" r:id="rId70"/>
    <p:sldId id="393" r:id="rId71"/>
    <p:sldId id="394" r:id="rId72"/>
    <p:sldId id="397" r:id="rId73"/>
    <p:sldId id="484" r:id="rId74"/>
    <p:sldId id="395" r:id="rId75"/>
    <p:sldId id="451" r:id="rId76"/>
    <p:sldId id="474" r:id="rId77"/>
    <p:sldId id="389" r:id="rId78"/>
    <p:sldId id="473" r:id="rId79"/>
    <p:sldId id="475" r:id="rId80"/>
    <p:sldId id="387" r:id="rId81"/>
    <p:sldId id="477" r:id="rId82"/>
    <p:sldId id="476" r:id="rId83"/>
    <p:sldId id="440" r:id="rId84"/>
    <p:sldId id="289" r:id="rId85"/>
  </p:sldIdLst>
  <p:sldSz cx="14630400" cy="8229600"/>
  <p:notesSz cx="7315200" cy="9601200"/>
  <p:defaultTextStyle>
    <a:defPPr>
      <a:defRPr lang="en-US"/>
    </a:defPPr>
    <a:lvl1pPr algn="l" defTabSz="1304925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1pPr>
    <a:lvl2pPr marL="652463" indent="-195263" algn="l" defTabSz="1304925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2pPr>
    <a:lvl3pPr marL="1304925" indent="-390525" algn="l" defTabSz="1304925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3pPr>
    <a:lvl4pPr marL="1958975" indent="-587375" algn="l" defTabSz="1304925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4pPr>
    <a:lvl5pPr marL="2611438" indent="-782638" algn="l" defTabSz="1304925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2405"/>
    <a:srgbClr val="7895A4"/>
    <a:srgbClr val="0C6C99"/>
    <a:srgbClr val="A71D2A"/>
    <a:srgbClr val="CA2E3D"/>
    <a:srgbClr val="FBD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77318" autoAdjust="0"/>
  </p:normalViewPr>
  <p:slideViewPr>
    <p:cSldViewPr>
      <p:cViewPr varScale="1">
        <p:scale>
          <a:sx n="87" d="100"/>
          <a:sy n="87" d="100"/>
        </p:scale>
        <p:origin x="-528" y="-104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5142"/>
    </p:cViewPr>
  </p:sorterViewPr>
  <p:notesViewPr>
    <p:cSldViewPr>
      <p:cViewPr varScale="1">
        <p:scale>
          <a:sx n="85" d="100"/>
          <a:sy n="85" d="100"/>
        </p:scale>
        <p:origin x="-3024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notesMaster" Target="notesMasters/notesMaster1.xml"/><Relationship Id="rId87" Type="http://schemas.openxmlformats.org/officeDocument/2006/relationships/handoutMaster" Target="handoutMasters/handoutMaster1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5A966-C7A2-49BC-8F65-3CCC95C7E602}" type="datetimeFigureOut">
              <a:rPr lang="en-US" smtClean="0"/>
              <a:pPr/>
              <a:t>6/12/12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649EC-7BB9-4120-813A-4A40FCF281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73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50" tIns="48325" rIns="96650" bIns="48325" rtlCol="0"/>
          <a:lstStyle>
            <a:lvl1pPr algn="l" defTabSz="1306220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50" tIns="48325" rIns="96650" bIns="48325" rtlCol="0"/>
          <a:lstStyle>
            <a:lvl1pPr algn="r" defTabSz="1306220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D0DFB134-4E62-4185-A28B-B7ADA5E58866}" type="datetimeFigureOut">
              <a:rPr lang="en-US"/>
              <a:pPr>
                <a:defRPr/>
              </a:pPr>
              <a:t>6/12/12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0" tIns="48325" rIns="96650" bIns="4832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50" tIns="48325" rIns="96650" bIns="48325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50" tIns="48325" rIns="96650" bIns="48325" rtlCol="0" anchor="b"/>
          <a:lstStyle>
            <a:lvl1pPr algn="l" defTabSz="1306220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50" tIns="48325" rIns="96650" bIns="48325" rtlCol="0" anchor="b"/>
          <a:lstStyle>
            <a:lvl1pPr algn="r" defTabSz="1306220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C3FCBB42-263E-4629-9C9A-75AF6CD6F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438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147B6-32CC-452F-BA34-E6388349D45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120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FA0CF-5646-467C-8274-5BBB847FA3C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FCB916-5DDF-4A2A-80A6-7F6BA35AA84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AE8AF-6372-469A-BF31-C305619FDDD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AE8AF-6372-469A-BF31-C305619FDDD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FBC67-F3F0-4DA4-B0FC-1C2E04DE538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FBC67-F3F0-4DA4-B0FC-1C2E04DE538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CBB42-263E-4629-9C9A-75AF6CD6FCA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304710" fontAlgn="base">
              <a:spcBef>
                <a:spcPct val="0"/>
              </a:spcBef>
              <a:spcAft>
                <a:spcPct val="0"/>
              </a:spcAft>
            </a:pPr>
            <a:fld id="{81007FF8-41DD-4DC8-8B32-6790D2CFBB43}" type="slidenum">
              <a:rPr lang="en-US"/>
              <a:pPr defTabSz="130471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304710" fontAlgn="base">
              <a:spcBef>
                <a:spcPct val="0"/>
              </a:spcBef>
              <a:spcAft>
                <a:spcPct val="0"/>
              </a:spcAft>
            </a:pPr>
            <a:fld id="{9A72C47C-616A-4E8E-85BA-AC1963D3E5C2}" type="slidenum">
              <a:rPr lang="en-US"/>
              <a:pPr defTabSz="130471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A824B-B043-4F20-8620-C861661F4C5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7C45B-0AE2-44FA-BC99-32A05260133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7C45B-0AE2-44FA-BC99-32A05260133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CBB42-263E-4629-9C9A-75AF6CD6FCA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02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147B6-32CC-452F-BA34-E6388349D45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7042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2E6CE-6E1F-403D-9CCF-D759B25F61C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CBB42-263E-4629-9C9A-75AF6CD6FCA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147B6-32CC-452F-BA34-E6388349D455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A824B-B043-4F20-8620-C861661F4C5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7C45B-0AE2-44FA-BC99-32A05260133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304710" fontAlgn="base">
              <a:spcBef>
                <a:spcPct val="0"/>
              </a:spcBef>
              <a:spcAft>
                <a:spcPct val="0"/>
              </a:spcAft>
            </a:pPr>
            <a:fld id="{2AD1E123-C8B9-463E-AF3C-AFBCD479FD52}" type="slidenum">
              <a:rPr lang="en-US"/>
              <a:pPr defTabSz="130471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A7C45B-0AE2-44FA-BC99-32A05260133E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147B6-32CC-452F-BA34-E6388349D455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54219-D3D4-45A3-A86F-CB86BAB7D82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047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304710" fontAlgn="base">
              <a:spcBef>
                <a:spcPct val="0"/>
              </a:spcBef>
              <a:spcAft>
                <a:spcPct val="0"/>
              </a:spcAft>
            </a:pPr>
            <a:fld id="{3D5E6E52-6A9B-491C-BE84-39F927CE634C}" type="slidenum">
              <a:rPr lang="en-US"/>
              <a:pPr defTabSz="130471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504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304710" fontAlgn="base">
              <a:spcBef>
                <a:spcPct val="0"/>
              </a:spcBef>
              <a:spcAft>
                <a:spcPct val="0"/>
              </a:spcAft>
            </a:pPr>
            <a:fld id="{C5131C20-E7E7-4DEE-9C37-EF7299863F32}" type="slidenum">
              <a:rPr lang="en-US"/>
              <a:pPr defTabSz="130471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46801" fontAlgn="base">
              <a:spcBef>
                <a:spcPct val="0"/>
              </a:spcBef>
              <a:spcAft>
                <a:spcPct val="0"/>
              </a:spcAft>
            </a:pPr>
            <a:fld id="{1B86B337-18F7-4F53-8465-55433039D46E}" type="slidenum">
              <a:rPr lang="en-US"/>
              <a:pPr defTabSz="1246801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CBB42-263E-4629-9C9A-75AF6CD6FCA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518548" indent="-518548" defTabSz="1381115" fontAlgn="auto">
              <a:spcBef>
                <a:spcPct val="2000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Char char="§"/>
              <a:defRPr/>
            </a:pPr>
            <a:endParaRPr lang="en-US" sz="2100" dirty="0" smtClean="0">
              <a:solidFill>
                <a:srgbClr val="FFFFFF"/>
              </a:solidFill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379436" fontAlgn="base">
              <a:spcBef>
                <a:spcPct val="0"/>
              </a:spcBef>
              <a:spcAft>
                <a:spcPct val="0"/>
              </a:spcAft>
            </a:pPr>
            <a:fld id="{6774A4B7-B747-484D-B669-B0002F5CD8FA}" type="slidenum">
              <a:rPr lang="en-US"/>
              <a:pPr defTabSz="1379436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CBB42-263E-4629-9C9A-75AF6CD6FCA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379436" fontAlgn="base">
              <a:spcBef>
                <a:spcPct val="0"/>
              </a:spcBef>
              <a:spcAft>
                <a:spcPct val="0"/>
              </a:spcAft>
            </a:pPr>
            <a:fld id="{F4C9607A-908B-46CF-B5B5-57A78889BD05}" type="slidenum">
              <a:rPr lang="en-US"/>
              <a:pPr defTabSz="1379436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625475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185348" name="Slide Number Placeholder 3"/>
          <p:cNvSpPr txBox="1">
            <a:spLocks noGrp="1"/>
          </p:cNvSpPr>
          <p:nvPr/>
        </p:nvSpPr>
        <p:spPr bwMode="auto">
          <a:xfrm>
            <a:off x="4143375" y="9120190"/>
            <a:ext cx="3170238" cy="47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0" tIns="48325" rIns="96650" bIns="48325" anchor="b"/>
          <a:lstStyle/>
          <a:p>
            <a:pPr algn="r"/>
            <a:fld id="{A0147779-66D1-4384-B57A-5894BFCF37B6}" type="slidenum">
              <a:rPr lang="en-US" sz="1300">
                <a:latin typeface="Calibri" pitchFamily="34" charset="0"/>
              </a:rPr>
              <a:pPr algn="r"/>
              <a:t>49</a:t>
            </a:fld>
            <a:endParaRPr lang="en-US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379436" fontAlgn="base">
              <a:spcBef>
                <a:spcPct val="0"/>
              </a:spcBef>
              <a:spcAft>
                <a:spcPct val="0"/>
              </a:spcAft>
            </a:pPr>
            <a:fld id="{EC7B3B6A-AED7-4E47-8476-2477AA885E6F}" type="slidenum">
              <a:rPr lang="en-US"/>
              <a:pPr defTabSz="1379436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304710" fontAlgn="base">
              <a:spcBef>
                <a:spcPct val="0"/>
              </a:spcBef>
              <a:spcAft>
                <a:spcPct val="0"/>
              </a:spcAft>
            </a:pPr>
            <a:fld id="{C6307CBA-9D0A-4E85-8470-F2CA0D6B9CE4}" type="slidenum">
              <a:rPr lang="en-US"/>
              <a:pPr defTabSz="130471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304710" fontAlgn="base">
              <a:spcBef>
                <a:spcPct val="0"/>
              </a:spcBef>
              <a:spcAft>
                <a:spcPct val="0"/>
              </a:spcAft>
            </a:pPr>
            <a:fld id="{C6307CBA-9D0A-4E85-8470-F2CA0D6B9CE4}" type="slidenum">
              <a:rPr lang="en-US"/>
              <a:pPr defTabSz="130471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05475" name="Slide Number Placeholder 3"/>
          <p:cNvSpPr txBox="1">
            <a:spLocks noGrp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4" tIns="48317" rIns="96634" bIns="48317" anchor="b"/>
          <a:lstStyle/>
          <a:p>
            <a:pPr algn="r" defTabSz="893616"/>
            <a:fld id="{159D4916-3D06-4806-8FED-8D34E5C1056A}" type="slidenum">
              <a:rPr lang="en-US" sz="1300">
                <a:latin typeface="Calibri" pitchFamily="34" charset="0"/>
              </a:rPr>
              <a:pPr algn="r" defTabSz="893616"/>
              <a:t>53</a:t>
            </a:fld>
            <a:endParaRPr lang="en-US" sz="13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CBB42-263E-4629-9C9A-75AF6CD6FCA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0348" indent="-220348"/>
            <a:endParaRPr lang="en-US" baseline="0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53867-84B0-42A3-A0E7-50AFD219608C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8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409467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3316" name="Slide Number Placeholder 3"/>
          <p:cNvSpPr txBox="1">
            <a:spLocks noGrp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4" tIns="48317" rIns="96634" bIns="48317" anchor="b"/>
          <a:lstStyle/>
          <a:p>
            <a:pPr algn="r" defTabSz="893616"/>
            <a:fld id="{0CD027AA-625E-4C61-9837-3F2774E35F24}" type="slidenum">
              <a:rPr lang="en-US" sz="1300">
                <a:latin typeface="Calibri" pitchFamily="34" charset="0"/>
                <a:cs typeface="Arial" charset="0"/>
              </a:rPr>
              <a:pPr algn="r" defTabSz="893616"/>
              <a:t>7</a:t>
            </a:fld>
            <a:endParaRPr lang="en-US" sz="1300" dirty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147B6-32CC-452F-BA34-E6388349D455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147B6-32CC-452F-BA34-E6388349D455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147B6-32CC-452F-BA34-E6388349D455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CBB42-263E-4629-9C9A-75AF6CD6FCA8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147B6-32CC-452F-BA34-E6388349D455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CBB42-263E-4629-9C9A-75AF6CD6FCA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147B6-32CC-452F-BA34-E6388349D455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FBC67-F3F0-4DA4-B0FC-1C2E04DE538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AE8AF-6372-469A-BF31-C305619FDDDB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AE8AF-6372-469A-BF31-C305619FDDDB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147B6-32CC-452F-BA34-E6388349D455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FBC67-F3F0-4DA4-B0FC-1C2E04DE5388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CBB42-263E-4629-9C9A-75AF6CD6FCA8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AE8AF-6372-469A-BF31-C305619FDDDB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AE8AF-6372-469A-BF31-C305619FDDDB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CBB42-263E-4629-9C9A-75AF6CD6FCA8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AE8AF-6372-469A-BF31-C305619FDDDB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AE8AF-6372-469A-BF31-C305619FDDDB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CBB42-263E-4629-9C9A-75AF6CD6FCA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147B6-32CC-452F-BA34-E6388349D455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147B6-32CC-452F-BA34-E6388349D45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FA0CF-5646-467C-8274-5BBB847FA3C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OtW produ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1675" y="990600"/>
            <a:ext cx="13166725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85800" y="2895600"/>
            <a:ext cx="13167360" cy="480060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85800" y="2133600"/>
            <a:ext cx="13182600" cy="685800"/>
          </a:xfrm>
        </p:spPr>
        <p:txBody>
          <a:bodyPr>
            <a:normAutofit/>
          </a:bodyPr>
          <a:lstStyle>
            <a:lvl1pPr marL="0" indent="0" algn="ctr">
              <a:buNone/>
              <a:defRPr sz="4200" b="0" i="1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 bwMode="auto">
          <a:xfrm>
            <a:off x="685800" y="533400"/>
            <a:ext cx="13182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1304925" rtl="0" fontAlgn="base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None/>
              <a:defRPr sz="4200" b="0" i="1" kern="120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defRPr>
            </a:lvl1pPr>
            <a:lvl2pPr marL="653110" indent="0" algn="ctr" defTabSz="1304925" rtl="0" fontAlgn="base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None/>
              <a:defRPr sz="3000" kern="1200" baseline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306220" indent="0" algn="ctr" defTabSz="1304925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None/>
              <a:defRPr sz="2400" kern="1200" baseline="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959331" indent="0" algn="ctr" defTabSz="130492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imes New Roman" pitchFamily="18" charset="0"/>
              </a:defRPr>
            </a:lvl4pPr>
            <a:lvl5pPr marL="2612441" indent="0" algn="ctr" defTabSz="1304925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imes New Roman" pitchFamily="18" charset="0"/>
              </a:defRPr>
            </a:lvl5pPr>
            <a:lvl6pPr marL="3265551" indent="0" algn="ctr" defTabSz="1306220" rtl="0" eaLnBrk="1" latinLnBrk="0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918661" indent="0" algn="ctr" defTabSz="1306220" rtl="0" eaLnBrk="1" latinLnBrk="0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571771" indent="0" algn="ctr" defTabSz="1306220" rtl="0" eaLnBrk="1" latinLnBrk="0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224882" indent="0" algn="ctr" defTabSz="1306220" rtl="0" eaLnBrk="1" latinLnBrk="0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6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85800" y="304800"/>
            <a:ext cx="8915400" cy="685800"/>
          </a:xfrm>
        </p:spPr>
        <p:txBody>
          <a:bodyPr/>
          <a:lstStyle>
            <a:lvl1pPr marL="0" indent="0">
              <a:buFontTx/>
              <a:buNone/>
              <a:defRPr sz="3200" i="1">
                <a:solidFill>
                  <a:srgbClr val="FFFF00"/>
                </a:solidFill>
                <a:latin typeface="Arial Narrow" pitchFamily="34" charset="0"/>
              </a:defRPr>
            </a:lvl1pPr>
            <a:lvl2pPr marL="652462" indent="0">
              <a:buFontTx/>
              <a:buNone/>
              <a:defRPr sz="3200" i="1">
                <a:solidFill>
                  <a:srgbClr val="FFFF00"/>
                </a:solidFill>
                <a:latin typeface="Arial Narrow" pitchFamily="34" charset="0"/>
              </a:defRPr>
            </a:lvl2pPr>
            <a:lvl3pPr marL="1306512" indent="0">
              <a:buFontTx/>
              <a:buNone/>
              <a:defRPr sz="3200" i="1">
                <a:solidFill>
                  <a:srgbClr val="FFFF00"/>
                </a:solidFill>
                <a:latin typeface="Arial Narrow" pitchFamily="34" charset="0"/>
              </a:defRPr>
            </a:lvl3pPr>
            <a:lvl4pPr marL="1958975" indent="0">
              <a:buFontTx/>
              <a:buNone/>
              <a:defRPr sz="3200" i="1">
                <a:solidFill>
                  <a:srgbClr val="FFFF00"/>
                </a:solidFill>
                <a:latin typeface="Arial Narrow" pitchFamily="34" charset="0"/>
              </a:defRPr>
            </a:lvl4pPr>
            <a:lvl5pPr marL="2613025" indent="0">
              <a:buFontTx/>
              <a:buNone/>
              <a:defRPr sz="3200" i="1">
                <a:solidFill>
                  <a:srgbClr val="FFFF00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318220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, Subhead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2435840" cy="1764030"/>
          </a:xfrm>
        </p:spPr>
        <p:txBody>
          <a:bodyPr/>
          <a:lstStyle>
            <a:lvl1pPr algn="l"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13182600" cy="1295400"/>
          </a:xfrm>
        </p:spPr>
        <p:txBody>
          <a:bodyPr>
            <a:normAutofit/>
          </a:bodyPr>
          <a:lstStyle>
            <a:lvl1pPr marL="0" indent="0" algn="l">
              <a:buNone/>
              <a:defRPr sz="4200" b="0" i="1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85800" y="2981324"/>
            <a:ext cx="13167360" cy="4303396"/>
          </a:xfrm>
        </p:spPr>
        <p:txBody>
          <a:bodyPr/>
          <a:lstStyle>
            <a:lvl1pPr>
              <a:buClr>
                <a:srgbClr val="CA2E3D"/>
              </a:buClr>
              <a:defRPr/>
            </a:lvl1pPr>
            <a:lvl2pPr>
              <a:buClr>
                <a:srgbClr val="CA2E3D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buClr>
                <a:srgbClr val="CA2E3D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L Title, Subhead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200"/>
            <a:ext cx="13182600" cy="1764030"/>
          </a:xfrm>
        </p:spPr>
        <p:txBody>
          <a:bodyPr/>
          <a:lstStyle>
            <a:lvl1pPr algn="ctr"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two-line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131826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4200" b="0" i="1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85800" y="2981324"/>
            <a:ext cx="13167360" cy="4303396"/>
          </a:xfrm>
        </p:spPr>
        <p:txBody>
          <a:bodyPr/>
          <a:lstStyle>
            <a:lvl1pPr>
              <a:buClr>
                <a:srgbClr val="CA2E3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CA2E3D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buClr>
                <a:srgbClr val="CA2E3D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914400"/>
            <a:ext cx="13487400" cy="31242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algn="ctr" defTabSz="1306220" fontAlgn="auto">
              <a:spcAft>
                <a:spcPts val="0"/>
              </a:spcAft>
              <a:defRPr/>
            </a:pPr>
            <a:r>
              <a:rPr lang="en-US" sz="4000" cap="all" dirty="0" smtClean="0"/>
              <a:t>Title of slideshow</a:t>
            </a:r>
            <a:endParaRPr lang="en-US" sz="2400" cap="all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826115"/>
            <a:ext cx="13182600" cy="946285"/>
          </a:xfrm>
        </p:spPr>
        <p:txBody>
          <a:bodyPr>
            <a:normAutofit/>
          </a:bodyPr>
          <a:lstStyle>
            <a:lvl1pPr marL="0" indent="0" algn="ctr">
              <a:buNone/>
              <a:defRPr sz="3300" b="0" i="1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name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33400" y="304800"/>
            <a:ext cx="5257800" cy="609600"/>
          </a:xfrm>
        </p:spPr>
        <p:txBody>
          <a:bodyPr/>
          <a:lstStyle>
            <a:lvl1pPr marL="0" indent="0">
              <a:buClr>
                <a:srgbClr val="CA2E3D"/>
              </a:buClr>
              <a:buFontTx/>
              <a:buNone/>
              <a:defRPr sz="2800" baseline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buClr>
                <a:srgbClr val="CA2E3D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buClr>
                <a:srgbClr val="CA2E3D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Interconnect Seminar No. 1:</a:t>
            </a:r>
          </a:p>
        </p:txBody>
      </p:sp>
    </p:spTree>
    <p:extLst>
      <p:ext uri="{BB962C8B-B14F-4D97-AF65-F5344CB8AC3E}">
        <p14:creationId xmlns:p14="http://schemas.microsoft.com/office/powerpoint/2010/main" val="3611127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L Title, Subhead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182600" cy="990600"/>
          </a:xfrm>
        </p:spPr>
        <p:txBody>
          <a:bodyPr/>
          <a:lstStyle>
            <a:lvl1pPr algn="ctr"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131826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4200" b="0" i="1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85800" y="2514600"/>
            <a:ext cx="13167360" cy="4419600"/>
          </a:xfrm>
        </p:spPr>
        <p:txBody>
          <a:bodyPr/>
          <a:lstStyle>
            <a:lvl1pPr>
              <a:buClr>
                <a:srgbClr val="CA2E3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CA2E3D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buClr>
                <a:srgbClr val="CA2E3D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2872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 Title, Subhead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200"/>
            <a:ext cx="13182600" cy="1764030"/>
          </a:xfrm>
        </p:spPr>
        <p:txBody>
          <a:bodyPr/>
          <a:lstStyle>
            <a:lvl1pPr algn="ctr"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two-line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131826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4200" b="0" i="1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85800" y="2981324"/>
            <a:ext cx="13167360" cy="4303396"/>
          </a:xfrm>
        </p:spPr>
        <p:txBody>
          <a:bodyPr/>
          <a:lstStyle>
            <a:lvl1pPr>
              <a:buClr>
                <a:srgbClr val="CA2E3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CA2E3D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buClr>
                <a:srgbClr val="CA2E3D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725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88950" marR="0" indent="-488950" algn="l" defTabSz="13049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 baseline="0">
                <a:latin typeface="Times New Roman" pitchFamily="18" charset="0"/>
                <a:cs typeface="Times New Roman" pitchFamily="18" charset="0"/>
              </a:defRPr>
            </a:lvl1pPr>
            <a:lvl2pPr marL="1060450" marR="0" indent="-407988" algn="l" defTabSz="13049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 baseline="0">
                <a:latin typeface="Times New Roman" pitchFamily="18" charset="0"/>
                <a:cs typeface="Times New Roman" pitchFamily="18" charset="0"/>
              </a:defRPr>
            </a:lvl2pPr>
            <a:lvl3pPr marL="1631950" marR="0" indent="-325438" algn="l" defTabSz="13049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baseline="0"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3641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0508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>
            <a:normAutofit/>
          </a:bodyPr>
          <a:lstStyle>
            <a:lvl1pPr marL="0" indent="0" algn="ctr">
              <a:buNone/>
              <a:defRPr sz="3800" b="0" i="1">
                <a:solidFill>
                  <a:srgbClr val="FFFF00"/>
                </a:solidFill>
                <a:latin typeface="Arial Narrow" pitchFamily="34" charset="0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>
            <a:normAutofit/>
          </a:bodyPr>
          <a:lstStyle>
            <a:lvl1pPr marL="0" indent="0" algn="ctr">
              <a:buNone/>
              <a:defRPr sz="3800" b="0" i="1">
                <a:solidFill>
                  <a:srgbClr val="FFFF00"/>
                </a:solidFill>
                <a:latin typeface="Arial Narrow" pitchFamily="34" charset="0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4618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186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76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914400"/>
            <a:ext cx="13487400" cy="31242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algn="ctr" defTabSz="1306220" fontAlgn="auto">
              <a:spcAft>
                <a:spcPts val="0"/>
              </a:spcAft>
              <a:defRPr/>
            </a:pPr>
            <a:r>
              <a:rPr lang="en-US" sz="4000" cap="all" dirty="0" smtClean="0"/>
              <a:t>Title of slideshow</a:t>
            </a:r>
            <a:endParaRPr lang="en-US" sz="2400" cap="all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826115"/>
            <a:ext cx="13182600" cy="946285"/>
          </a:xfrm>
        </p:spPr>
        <p:txBody>
          <a:bodyPr>
            <a:normAutofit/>
          </a:bodyPr>
          <a:lstStyle>
            <a:lvl1pPr marL="0" indent="0" algn="ctr">
              <a:buNone/>
              <a:defRPr sz="3300" b="0" i="1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name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33400" y="304800"/>
            <a:ext cx="5257800" cy="609600"/>
          </a:xfrm>
        </p:spPr>
        <p:txBody>
          <a:bodyPr/>
          <a:lstStyle>
            <a:lvl1pPr marL="0" indent="0">
              <a:buClr>
                <a:srgbClr val="CA2E3D"/>
              </a:buClr>
              <a:buFontTx/>
              <a:buNone/>
              <a:defRPr sz="2800" baseline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buClr>
                <a:srgbClr val="CA2E3D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buClr>
                <a:srgbClr val="CA2E3D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Interconnect Seminar No. 1:</a:t>
            </a:r>
          </a:p>
        </p:txBody>
      </p:sp>
    </p:spTree>
    <p:extLst>
      <p:ext uri="{BB962C8B-B14F-4D97-AF65-F5344CB8AC3E}">
        <p14:creationId xmlns:p14="http://schemas.microsoft.com/office/powerpoint/2010/main" val="4041832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World of Solutions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91778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3400" y="914400"/>
            <a:ext cx="13487400" cy="31242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algn="ctr" defTabSz="1306220" fontAlgn="auto">
              <a:spcAft>
                <a:spcPts val="0"/>
              </a:spcAft>
              <a:defRPr/>
            </a:pPr>
            <a:r>
              <a:rPr lang="en-US" sz="4000" cap="all" dirty="0" smtClean="0"/>
              <a:t>Title of slideshow</a:t>
            </a:r>
            <a:endParaRPr lang="en-US" sz="2400" cap="all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6826115"/>
            <a:ext cx="13182600" cy="946285"/>
          </a:xfrm>
        </p:spPr>
        <p:txBody>
          <a:bodyPr>
            <a:normAutofit/>
          </a:bodyPr>
          <a:lstStyle>
            <a:lvl1pPr marL="0" indent="0" algn="ctr">
              <a:buNone/>
              <a:defRPr sz="3300" b="0" i="1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name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33400" y="304800"/>
            <a:ext cx="5257800" cy="609600"/>
          </a:xfrm>
        </p:spPr>
        <p:txBody>
          <a:bodyPr/>
          <a:lstStyle>
            <a:lvl1pPr marL="0" indent="0">
              <a:buClr>
                <a:srgbClr val="CA2E3D"/>
              </a:buClr>
              <a:buFontTx/>
              <a:buNone/>
              <a:defRPr sz="2800" baseline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buClr>
                <a:srgbClr val="CA2E3D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buClr>
                <a:srgbClr val="CA2E3D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Interconnect Seminar No. 1:</a:t>
            </a:r>
          </a:p>
        </p:txBody>
      </p:sp>
    </p:spTree>
    <p:extLst>
      <p:ext uri="{BB962C8B-B14F-4D97-AF65-F5344CB8AC3E}">
        <p14:creationId xmlns:p14="http://schemas.microsoft.com/office/powerpoint/2010/main" val="1007230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L Title, Subhead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182600" cy="990600"/>
          </a:xfrm>
        </p:spPr>
        <p:txBody>
          <a:bodyPr/>
          <a:lstStyle>
            <a:lvl1pPr algn="ctr"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131826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4200" b="0" i="1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85800" y="2514600"/>
            <a:ext cx="13167360" cy="4419600"/>
          </a:xfrm>
        </p:spPr>
        <p:txBody>
          <a:bodyPr/>
          <a:lstStyle>
            <a:lvl1pPr>
              <a:buClr>
                <a:srgbClr val="CA2E3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CA2E3D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buClr>
                <a:srgbClr val="CA2E3D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49230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 Title, Subhead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457200"/>
            <a:ext cx="13182600" cy="1764030"/>
          </a:xfrm>
        </p:spPr>
        <p:txBody>
          <a:bodyPr/>
          <a:lstStyle>
            <a:lvl1pPr algn="ctr"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two-line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131826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4200" b="0" i="1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85800" y="2981324"/>
            <a:ext cx="13167360" cy="4303396"/>
          </a:xfrm>
        </p:spPr>
        <p:txBody>
          <a:bodyPr/>
          <a:lstStyle>
            <a:lvl1pPr>
              <a:buClr>
                <a:srgbClr val="CA2E3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CA2E3D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buClr>
                <a:srgbClr val="CA2E3D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9770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88950" marR="0" indent="-488950" algn="l" defTabSz="13049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 baseline="0">
                <a:latin typeface="Times New Roman" pitchFamily="18" charset="0"/>
                <a:cs typeface="Times New Roman" pitchFamily="18" charset="0"/>
              </a:defRPr>
            </a:lvl1pPr>
            <a:lvl2pPr marL="1060450" marR="0" indent="-407988" algn="l" defTabSz="13049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 baseline="0">
                <a:latin typeface="Times New Roman" pitchFamily="18" charset="0"/>
                <a:cs typeface="Times New Roman" pitchFamily="18" charset="0"/>
              </a:defRPr>
            </a:lvl2pPr>
            <a:lvl3pPr marL="1631950" marR="0" indent="-325438" algn="l" defTabSz="13049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baseline="0"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2679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56038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>
            <a:normAutofit/>
          </a:bodyPr>
          <a:lstStyle>
            <a:lvl1pPr marL="0" indent="0" algn="ctr">
              <a:buNone/>
              <a:defRPr sz="3800" b="0" i="1">
                <a:solidFill>
                  <a:srgbClr val="FFFF00"/>
                </a:solidFill>
                <a:latin typeface="Arial Narrow" pitchFamily="34" charset="0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>
            <a:normAutofit/>
          </a:bodyPr>
          <a:lstStyle>
            <a:lvl1pPr marL="0" indent="0" algn="ctr">
              <a:buNone/>
              <a:defRPr sz="3800" b="0" i="1">
                <a:solidFill>
                  <a:srgbClr val="FFFF00"/>
                </a:solidFill>
                <a:latin typeface="Arial Narrow" pitchFamily="34" charset="0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9211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45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005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902970"/>
            <a:ext cx="13182600" cy="1078230"/>
          </a:xfrm>
        </p:spPr>
        <p:txBody>
          <a:bodyPr/>
          <a:lstStyle>
            <a:lvl1pPr algn="ctr">
              <a:defRPr baseline="0"/>
            </a:lvl1pPr>
          </a:lstStyle>
          <a:p>
            <a:pPr algn="l"/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idx="13"/>
          </p:nvPr>
        </p:nvSpPr>
        <p:spPr>
          <a:xfrm>
            <a:off x="685800" y="2743200"/>
            <a:ext cx="13167360" cy="480060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5800" y="1905000"/>
            <a:ext cx="13182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4200" b="0" i="1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685800" y="457200"/>
            <a:ext cx="13182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algn="ctr" defTabSz="1304925" rtl="0" fontAlgn="base">
              <a:spcBef>
                <a:spcPct val="0"/>
              </a:spcBef>
              <a:spcAft>
                <a:spcPct val="0"/>
              </a:spcAft>
              <a:defRPr sz="5400" b="1" kern="1200" baseline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2pPr>
            <a:lvl3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3pPr>
            <a:lvl4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4pPr>
            <a:lvl5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l"/>
            <a:endParaRPr lang="en-US" sz="3200" b="0" i="1" dirty="0">
              <a:solidFill>
                <a:srgbClr val="FFFF00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L Title, Subhead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182600" cy="990600"/>
          </a:xfrm>
        </p:spPr>
        <p:txBody>
          <a:bodyPr/>
          <a:lstStyle>
            <a:lvl1pPr algn="ctr"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13182600" cy="1524000"/>
          </a:xfrm>
        </p:spPr>
        <p:txBody>
          <a:bodyPr>
            <a:normAutofit/>
          </a:bodyPr>
          <a:lstStyle>
            <a:lvl1pPr marL="0" indent="0" algn="ctr">
              <a:buNone/>
              <a:defRPr sz="4200" b="0" i="1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85800" y="2514600"/>
            <a:ext cx="13167360" cy="4419600"/>
          </a:xfrm>
        </p:spPr>
        <p:txBody>
          <a:bodyPr/>
          <a:lstStyle>
            <a:lvl1pPr>
              <a:buClr>
                <a:srgbClr val="CA2E3D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CA2E3D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buClr>
                <a:srgbClr val="CA2E3D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69728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World of Solutions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07176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, Subhead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2435840" cy="1764030"/>
          </a:xfrm>
        </p:spPr>
        <p:txBody>
          <a:bodyPr/>
          <a:lstStyle>
            <a:lvl1pPr algn="l"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13182600" cy="1295400"/>
          </a:xfrm>
        </p:spPr>
        <p:txBody>
          <a:bodyPr>
            <a:normAutofit/>
          </a:bodyPr>
          <a:lstStyle>
            <a:lvl1pPr marL="0" indent="0" algn="l">
              <a:buNone/>
              <a:defRPr sz="4200" b="0" i="1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85800" y="2981324"/>
            <a:ext cx="13167360" cy="4303396"/>
          </a:xfrm>
        </p:spPr>
        <p:txBody>
          <a:bodyPr/>
          <a:lstStyle>
            <a:lvl1pPr>
              <a:buClr>
                <a:srgbClr val="CA2E3D"/>
              </a:buClr>
              <a:defRPr/>
            </a:lvl1pPr>
            <a:lvl2pPr>
              <a:buClr>
                <a:srgbClr val="CA2E3D"/>
              </a:buClr>
              <a:buFont typeface="Wingdings" pitchFamily="2" charset="2"/>
              <a:buChar char="§"/>
              <a:defRPr sz="30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buClr>
                <a:srgbClr val="CA2E3D"/>
              </a:buClr>
              <a:buFont typeface="Wingdings" pitchFamily="2" charset="2"/>
              <a:buChar char="ü"/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88950" marR="0" indent="-488950" algn="l" defTabSz="13049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itchFamily="2" charset="2"/>
              <a:buChar char="§"/>
              <a:tabLst/>
              <a:defRPr baseline="0">
                <a:latin typeface="Times New Roman" pitchFamily="18" charset="0"/>
                <a:cs typeface="Times New Roman" pitchFamily="18" charset="0"/>
              </a:defRPr>
            </a:lvl1pPr>
            <a:lvl2pPr marL="1060450" marR="0" indent="-407988" algn="l" defTabSz="13049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 baseline="0">
                <a:latin typeface="Times New Roman" pitchFamily="18" charset="0"/>
                <a:cs typeface="Times New Roman" pitchFamily="18" charset="0"/>
              </a:defRPr>
            </a:lvl2pPr>
            <a:lvl3pPr marL="1631950" marR="0" indent="-325438" algn="l" defTabSz="130492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baseline="0"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>
            <a:normAutofit/>
          </a:bodyPr>
          <a:lstStyle>
            <a:lvl1pPr marL="0" indent="0" algn="ctr">
              <a:buNone/>
              <a:defRPr sz="3800" b="0" i="1">
                <a:solidFill>
                  <a:srgbClr val="FFFF00"/>
                </a:solidFill>
                <a:latin typeface="Arial Narrow" pitchFamily="34" charset="0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>
            <a:normAutofit/>
          </a:bodyPr>
          <a:lstStyle>
            <a:lvl1pPr marL="0" indent="0" algn="ctr">
              <a:buNone/>
              <a:defRPr sz="3800" b="0" i="1">
                <a:solidFill>
                  <a:srgbClr val="FFFF00"/>
                </a:solidFill>
                <a:latin typeface="Arial Narrow" pitchFamily="34" charset="0"/>
              </a:defRPr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World of Solutions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9317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e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701675" y="457200"/>
            <a:ext cx="131667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2209800"/>
            <a:ext cx="13166725" cy="48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Picture 8"/>
          <p:cNvPicPr>
            <a:picLocks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158" y="7010400"/>
            <a:ext cx="1699985" cy="820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84" r:id="rId2"/>
    <p:sldLayoutId id="2147483683" r:id="rId3"/>
    <p:sldLayoutId id="2147483681" r:id="rId4"/>
    <p:sldLayoutId id="2147483679" r:id="rId5"/>
    <p:sldLayoutId id="2147483678" r:id="rId6"/>
    <p:sldLayoutId id="2147483677" r:id="rId7"/>
    <p:sldLayoutId id="2147483676" r:id="rId8"/>
    <p:sldLayoutId id="2147483685" r:id="rId9"/>
    <p:sldLayoutId id="2147483708" r:id="rId10"/>
    <p:sldLayoutId id="2147483709" r:id="rId11"/>
  </p:sldLayoutIdLst>
  <p:txStyles>
    <p:titleStyle>
      <a:lvl1pPr algn="ctr" defTabSz="1304925" rtl="0" fontAlgn="base">
        <a:spcBef>
          <a:spcPct val="0"/>
        </a:spcBef>
        <a:spcAft>
          <a:spcPct val="0"/>
        </a:spcAft>
        <a:defRPr sz="54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2pPr>
      <a:lvl3pPr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3pPr>
      <a:lvl4pPr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4pPr>
      <a:lvl5pPr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5pPr>
      <a:lvl6pPr marL="457200"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6pPr>
      <a:lvl7pPr marL="914400"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7pPr>
      <a:lvl8pPr marL="1371600"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8pPr>
      <a:lvl9pPr marL="1828800"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9pPr>
    </p:titleStyle>
    <p:bodyStyle>
      <a:lvl1pPr marL="488950" indent="-488950" algn="l" defTabSz="1304925" rtl="0" fontAlgn="base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§"/>
        <a:defRPr sz="36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1pPr>
      <a:lvl2pPr marL="1060450" indent="-407988" algn="l" defTabSz="1304925" rtl="0" fontAlgn="base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§"/>
        <a:defRPr sz="3000" kern="1200" baseline="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631950" indent="-325438" algn="l" defTabSz="1304925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ü"/>
        <a:defRPr sz="2400" kern="1200" baseline="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3pPr>
      <a:lvl4pPr marL="2284413" indent="-325438" algn="l" defTabSz="1304925" rtl="0" fontAlgn="base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2938463" indent="-325438" algn="l" defTabSz="1304925" rtl="0" fontAlgn="base">
        <a:spcBef>
          <a:spcPct val="20000"/>
        </a:spcBef>
        <a:spcAft>
          <a:spcPct val="0"/>
        </a:spcAft>
        <a:buFont typeface="Arial" charset="0"/>
        <a:buChar char="»"/>
        <a:defRPr sz="29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701675" y="457200"/>
            <a:ext cx="131667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2209800"/>
            <a:ext cx="13166725" cy="48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Picture 8"/>
          <p:cNvPicPr>
            <a:picLocks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158" y="7010400"/>
            <a:ext cx="1699985" cy="820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1073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xStyles>
    <p:titleStyle>
      <a:lvl1pPr algn="ctr" defTabSz="1304925" rtl="0" fontAlgn="base">
        <a:spcBef>
          <a:spcPct val="0"/>
        </a:spcBef>
        <a:spcAft>
          <a:spcPct val="0"/>
        </a:spcAft>
        <a:defRPr sz="54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2pPr>
      <a:lvl3pPr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3pPr>
      <a:lvl4pPr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4pPr>
      <a:lvl5pPr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5pPr>
      <a:lvl6pPr marL="457200"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6pPr>
      <a:lvl7pPr marL="914400"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7pPr>
      <a:lvl8pPr marL="1371600"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8pPr>
      <a:lvl9pPr marL="1828800"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9pPr>
    </p:titleStyle>
    <p:bodyStyle>
      <a:lvl1pPr marL="488950" indent="-488950" algn="l" defTabSz="1304925" rtl="0" fontAlgn="base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§"/>
        <a:defRPr sz="36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1pPr>
      <a:lvl2pPr marL="1060450" indent="-407988" algn="l" defTabSz="1304925" rtl="0" fontAlgn="base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§"/>
        <a:defRPr sz="3000" kern="1200" baseline="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631950" indent="-325438" algn="l" defTabSz="1304925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ü"/>
        <a:defRPr sz="2400" kern="1200" baseline="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3pPr>
      <a:lvl4pPr marL="2284413" indent="-325438" algn="l" defTabSz="1304925" rtl="0" fontAlgn="base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2938463" indent="-325438" algn="l" defTabSz="1304925" rtl="0" fontAlgn="base">
        <a:spcBef>
          <a:spcPct val="20000"/>
        </a:spcBef>
        <a:spcAft>
          <a:spcPct val="0"/>
        </a:spcAft>
        <a:buFont typeface="Arial" charset="0"/>
        <a:buChar char="»"/>
        <a:defRPr sz="29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701675" y="457200"/>
            <a:ext cx="131667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2209800"/>
            <a:ext cx="13166725" cy="48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685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82" r:id="rId9"/>
    <p:sldLayoutId id="2147483695" r:id="rId10"/>
    <p:sldLayoutId id="2147483707" r:id="rId11"/>
  </p:sldLayoutIdLst>
  <p:txStyles>
    <p:titleStyle>
      <a:lvl1pPr algn="ctr" defTabSz="1304925" rtl="0" fontAlgn="base">
        <a:spcBef>
          <a:spcPct val="0"/>
        </a:spcBef>
        <a:spcAft>
          <a:spcPct val="0"/>
        </a:spcAft>
        <a:defRPr sz="54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2pPr>
      <a:lvl3pPr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3pPr>
      <a:lvl4pPr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4pPr>
      <a:lvl5pPr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5pPr>
      <a:lvl6pPr marL="457200"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6pPr>
      <a:lvl7pPr marL="914400"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7pPr>
      <a:lvl8pPr marL="1371600"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8pPr>
      <a:lvl9pPr marL="1828800" algn="l" defTabSz="1304925" rtl="0" fontAlgn="base">
        <a:spcBef>
          <a:spcPct val="0"/>
        </a:spcBef>
        <a:spcAft>
          <a:spcPct val="0"/>
        </a:spcAft>
        <a:defRPr sz="5400" b="1">
          <a:solidFill>
            <a:schemeClr val="bg1"/>
          </a:solidFill>
          <a:latin typeface="Verdana" pitchFamily="34" charset="0"/>
        </a:defRPr>
      </a:lvl9pPr>
    </p:titleStyle>
    <p:bodyStyle>
      <a:lvl1pPr marL="488950" indent="-488950" algn="l" defTabSz="1304925" rtl="0" fontAlgn="base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§"/>
        <a:defRPr sz="36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1pPr>
      <a:lvl2pPr marL="1060450" indent="-407988" algn="l" defTabSz="1304925" rtl="0" fontAlgn="base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§"/>
        <a:defRPr sz="3000" kern="1200" baseline="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631950" indent="-325438" algn="l" defTabSz="1304925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ü"/>
        <a:defRPr sz="2400" kern="1200" baseline="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3pPr>
      <a:lvl4pPr marL="2284413" indent="-325438" algn="l" defTabSz="1304925" rtl="0" fontAlgn="base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2938463" indent="-325438" algn="l" defTabSz="1304925" rtl="0" fontAlgn="base">
        <a:spcBef>
          <a:spcPct val="20000"/>
        </a:spcBef>
        <a:spcAft>
          <a:spcPct val="0"/>
        </a:spcAft>
        <a:buFont typeface="Arial" charset="0"/>
        <a:buChar char="»"/>
        <a:defRPr sz="29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49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28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7.png"/><Relationship Id="rId3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.uk/imgres?imgurl=http://shiftingbaselines.org/blog/rignight.jpg&amp;imgrefurl=http://www.shiftingbaselines.org/blog/archives/2005_06.html&amp;h=529&amp;w=706&amp;sz=89&amp;hl=en&amp;start=1&amp;tbnid=s6Pw9e9rjfEizM:&amp;tbnh=105&amp;tbnw=140&amp;prev=/images?q=oil+rigs&amp;gbv=2&amp;svnum=10&amp;hl=en&amp;sa=G" TargetMode="External"/><Relationship Id="rId4" Type="http://schemas.openxmlformats.org/officeDocument/2006/relationships/image" Target="../media/image97.jpeg"/><Relationship Id="rId5" Type="http://schemas.openxmlformats.org/officeDocument/2006/relationships/hyperlink" Target="http://images.google.co.uk/imgres?imgurl=http://intranet.dalton.org/departments/science/Astro/planets/Jupiter/Web%20page%20stuff/hubble%20space%20telescope.gif&amp;imgrefurl=http://intranet.dalton.org/departments/science/Astro/planets/Jupiter/Web%20page%20stuff/Jupiterfromearth.htm&amp;h=473&amp;w=483&amp;sz=166&amp;hl=en&amp;start=7&amp;tbnid=JUi9cVyhR0uA0M:&amp;tbnh=126&amp;tbnw=129&amp;prev=/images?q=satallites&amp;gbv=2&amp;svnum=10&amp;hl=en&amp;sa=G" TargetMode="External"/><Relationship Id="rId6" Type="http://schemas.openxmlformats.org/officeDocument/2006/relationships/image" Target="../media/image98.jpeg"/><Relationship Id="rId7" Type="http://schemas.openxmlformats.org/officeDocument/2006/relationships/hyperlink" Target="http://images.google.co.uk/imgres?imgurl=http://files.turbosquid.com/Preview/Content_on_7_5_2003_14_13_19/Missiles_01.jpg01674715-DEE3-4D61-B6F20FB4F730909D.jpgLarge.jpg&amp;imgrefurl=http://www.turbosquid.com/FullPreview/Index.cfm/ID/195536&amp;h=300&amp;w=400&amp;sz=24&amp;hl=en&amp;start=63&amp;tbnid=bPcpy5YJNrzmiM:&amp;tbnh=93&amp;tbnw=124&amp;prev=/images?q=missiles&amp;start=60&amp;gbv=2&amp;ndsp=20&amp;svnum=10&amp;hl=en&amp;sa=N" TargetMode="External"/><Relationship Id="rId8" Type="http://schemas.openxmlformats.org/officeDocument/2006/relationships/image" Target="../media/image99.jpeg"/><Relationship Id="rId9" Type="http://schemas.openxmlformats.org/officeDocument/2006/relationships/hyperlink" Target="http://images.google.co.uk/imgres?imgurl=http://www2.tech.purdue.edu/at/courses/aeml/airframeimages/avionicsbayinnose.JPG&amp;imgrefurl=http://www2.tech.purdue.edu/at/courses/aeml/&amp;h=480&amp;w=640&amp;sz=92&amp;hl=en&amp;start=49&amp;tbnid=3ElTq2scK__MAM:&amp;tbnh=103&amp;tbnw=137&amp;prev=/images?q=avionic+boxes&amp;start=40&amp;gbv=2&amp;ndsp=20&amp;svnum=10&amp;hl=en&amp;sa=N" TargetMode="External"/><Relationship Id="rId10" Type="http://schemas.openxmlformats.org/officeDocument/2006/relationships/image" Target="../media/image100.jpeg"/><Relationship Id="rId11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2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2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5" Type="http://schemas.openxmlformats.org/officeDocument/2006/relationships/image" Target="../media/image132.jpeg"/><Relationship Id="rId6" Type="http://schemas.openxmlformats.org/officeDocument/2006/relationships/image" Target="../media/image2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3.png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7" Type="http://schemas.openxmlformats.org/officeDocument/2006/relationships/image" Target="../media/image13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2.png"/><Relationship Id="rId8" Type="http://schemas.openxmlformats.org/officeDocument/2006/relationships/image" Target="../media/image49.png"/><Relationship Id="rId9" Type="http://schemas.openxmlformats.org/officeDocument/2006/relationships/image" Target="../media/image14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22.png"/><Relationship Id="rId5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56.xml.rels><?xml version="1.0" encoding="UTF-8" standalone="yes"?>
<Relationships xmlns="http://schemas.openxmlformats.org/package/2006/relationships"><Relationship Id="rId9" Type="http://schemas.microsoft.com/office/2007/relationships/hdphoto" Target="../media/hdphoto3.wdp"/><Relationship Id="rId20" Type="http://schemas.openxmlformats.org/officeDocument/2006/relationships/image" Target="../media/image28.png"/><Relationship Id="rId21" Type="http://schemas.openxmlformats.org/officeDocument/2006/relationships/image" Target="../media/image157.png"/><Relationship Id="rId10" Type="http://schemas.openxmlformats.org/officeDocument/2006/relationships/image" Target="../media/image151.png"/><Relationship Id="rId11" Type="http://schemas.microsoft.com/office/2007/relationships/hdphoto" Target="../media/hdphoto4.wdp"/><Relationship Id="rId12" Type="http://schemas.openxmlformats.org/officeDocument/2006/relationships/image" Target="../media/image152.png"/><Relationship Id="rId13" Type="http://schemas.microsoft.com/office/2007/relationships/hdphoto" Target="../media/hdphoto5.wdp"/><Relationship Id="rId14" Type="http://schemas.openxmlformats.org/officeDocument/2006/relationships/image" Target="../media/image153.png"/><Relationship Id="rId15" Type="http://schemas.microsoft.com/office/2007/relationships/hdphoto" Target="../media/hdphoto6.wdp"/><Relationship Id="rId16" Type="http://schemas.openxmlformats.org/officeDocument/2006/relationships/image" Target="../media/image154.png"/><Relationship Id="rId17" Type="http://schemas.openxmlformats.org/officeDocument/2006/relationships/image" Target="../media/image155.png"/><Relationship Id="rId18" Type="http://schemas.openxmlformats.org/officeDocument/2006/relationships/image" Target="../media/image156.png"/><Relationship Id="rId19" Type="http://schemas.microsoft.com/office/2007/relationships/hdphoto" Target="../media/hdphoto7.wdp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47.jpeg"/><Relationship Id="rId4" Type="http://schemas.openxmlformats.org/officeDocument/2006/relationships/image" Target="../media/image148.png"/><Relationship Id="rId5" Type="http://schemas.microsoft.com/office/2007/relationships/hdphoto" Target="../media/hdphoto1.wdp"/><Relationship Id="rId6" Type="http://schemas.openxmlformats.org/officeDocument/2006/relationships/image" Target="../media/image149.png"/><Relationship Id="rId7" Type="http://schemas.microsoft.com/office/2007/relationships/hdphoto" Target="../media/hdphoto2.wdp"/><Relationship Id="rId8" Type="http://schemas.openxmlformats.org/officeDocument/2006/relationships/image" Target="../media/image1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9.png"/><Relationship Id="rId5" Type="http://schemas.openxmlformats.org/officeDocument/2006/relationships/image" Target="../media/image160.png"/><Relationship Id="rId6" Type="http://schemas.openxmlformats.org/officeDocument/2006/relationships/image" Target="../media/image49.png"/><Relationship Id="rId7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5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49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6.png"/><Relationship Id="rId5" Type="http://schemas.openxmlformats.org/officeDocument/2006/relationships/image" Target="../media/image167.png"/><Relationship Id="rId6" Type="http://schemas.openxmlformats.org/officeDocument/2006/relationships/image" Target="../media/image168.png"/><Relationship Id="rId7" Type="http://schemas.openxmlformats.org/officeDocument/2006/relationships/image" Target="../media/image169.png"/><Relationship Id="rId8" Type="http://schemas.openxmlformats.org/officeDocument/2006/relationships/image" Target="../media/image15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8" Type="http://schemas.openxmlformats.org/officeDocument/2006/relationships/image" Target="../media/image174.png"/><Relationship Id="rId9" Type="http://schemas.openxmlformats.org/officeDocument/2006/relationships/image" Target="../media/image15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6" Type="http://schemas.openxmlformats.org/officeDocument/2006/relationships/image" Target="../media/image177.png"/><Relationship Id="rId7" Type="http://schemas.openxmlformats.org/officeDocument/2006/relationships/image" Target="../media/image178.png"/><Relationship Id="rId8" Type="http://schemas.openxmlformats.org/officeDocument/2006/relationships/image" Target="../media/image179.png"/><Relationship Id="rId9" Type="http://schemas.openxmlformats.org/officeDocument/2006/relationships/image" Target="../media/image15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4" Type="http://schemas.openxmlformats.org/officeDocument/2006/relationships/image" Target="../media/image2.png"/><Relationship Id="rId5" Type="http://schemas.openxmlformats.org/officeDocument/2006/relationships/image" Target="../media/image28.png"/><Relationship Id="rId6" Type="http://schemas.openxmlformats.org/officeDocument/2006/relationships/image" Target="../media/image15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4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4" Type="http://schemas.openxmlformats.org/officeDocument/2006/relationships/image" Target="../media/image2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6" Type="http://schemas.openxmlformats.org/officeDocument/2006/relationships/image" Target="../media/image49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2.png"/><Relationship Id="rId5" Type="http://schemas.openxmlformats.org/officeDocument/2006/relationships/image" Target="../media/image188.png"/><Relationship Id="rId6" Type="http://schemas.openxmlformats.org/officeDocument/2006/relationships/image" Target="../media/image189.png"/><Relationship Id="rId7" Type="http://schemas.openxmlformats.org/officeDocument/2006/relationships/image" Target="../media/image190.png"/><Relationship Id="rId8" Type="http://schemas.openxmlformats.org/officeDocument/2006/relationships/image" Target="../media/image191.png"/><Relationship Id="rId9" Type="http://schemas.openxmlformats.org/officeDocument/2006/relationships/image" Target="../media/image28.png"/><Relationship Id="rId10" Type="http://schemas.openxmlformats.org/officeDocument/2006/relationships/image" Target="../media/image15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2.jpeg"/><Relationship Id="rId3" Type="http://schemas.openxmlformats.org/officeDocument/2006/relationships/image" Target="../media/image19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2.png"/><Relationship Id="rId5" Type="http://schemas.openxmlformats.org/officeDocument/2006/relationships/image" Target="../media/image15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5" Type="http://schemas.openxmlformats.org/officeDocument/2006/relationships/image" Target="../media/image49.png"/><Relationship Id="rId6" Type="http://schemas.openxmlformats.org/officeDocument/2006/relationships/image" Target="../media/image15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4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204.png"/><Relationship Id="rId7" Type="http://schemas.openxmlformats.org/officeDocument/2006/relationships/image" Target="../media/image2.png"/><Relationship Id="rId8" Type="http://schemas.openxmlformats.org/officeDocument/2006/relationships/image" Target="../media/image20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4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4" Type="http://schemas.openxmlformats.org/officeDocument/2006/relationships/image" Target="../media/image209.png"/><Relationship Id="rId5" Type="http://schemas.openxmlformats.org/officeDocument/2006/relationships/image" Target="../media/image2.png"/><Relationship Id="rId6" Type="http://schemas.openxmlformats.org/officeDocument/2006/relationships/image" Target="../media/image210.png"/><Relationship Id="rId7" Type="http://schemas.openxmlformats.org/officeDocument/2006/relationships/image" Target="../media/image15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4" Type="http://schemas.openxmlformats.org/officeDocument/2006/relationships/image" Target="../media/image212.png"/><Relationship Id="rId5" Type="http://schemas.microsoft.com/office/2007/relationships/hdphoto" Target="../media/hdphoto2.wdp"/><Relationship Id="rId6" Type="http://schemas.openxmlformats.org/officeDocument/2006/relationships/image" Target="../media/image213.png"/><Relationship Id="rId7" Type="http://schemas.openxmlformats.org/officeDocument/2006/relationships/image" Target="../media/image2.png"/><Relationship Id="rId8" Type="http://schemas.openxmlformats.org/officeDocument/2006/relationships/image" Target="../media/image157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57200"/>
            <a:ext cx="14630400" cy="7199148"/>
          </a:xfrm>
          <a:prstGeom prst="rect">
            <a:avLst/>
          </a:prstGeom>
          <a:ln w="12700"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5943600"/>
            <a:ext cx="14630400" cy="2286000"/>
          </a:xfrm>
          <a:prstGeom prst="rect">
            <a:avLst/>
          </a:prstGeom>
          <a:solidFill>
            <a:srgbClr val="6E2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26" y="6323139"/>
            <a:ext cx="10335348" cy="1526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91" y="294486"/>
            <a:ext cx="2166309" cy="1045832"/>
          </a:xfrm>
          <a:prstGeom prst="rect">
            <a:avLst/>
          </a:prstGeom>
        </p:spPr>
      </p:pic>
      <p:pic>
        <p:nvPicPr>
          <p:cNvPr id="9" name="Picture 8" descr="CaptureTABS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294486"/>
            <a:ext cx="685896" cy="5649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99" y="5442963"/>
            <a:ext cx="2515275" cy="156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0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106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Series 80 Mighty Mouse Connectors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13182600" cy="1524000"/>
          </a:xfrm>
        </p:spPr>
        <p:txBody>
          <a:bodyPr/>
          <a:lstStyle/>
          <a:p>
            <a:pPr algn="ctr"/>
            <a:r>
              <a:rPr lang="en-US" dirty="0" smtClean="0"/>
              <a:t>The New Industry Standard for Reduced Size</a:t>
            </a:r>
            <a:br>
              <a:rPr lang="en-US" dirty="0" smtClean="0"/>
            </a:br>
            <a:r>
              <a:rPr lang="en-US" dirty="0" smtClean="0"/>
              <a:t>and Weight Applications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914400" y="3352800"/>
            <a:ext cx="5943600" cy="3733800"/>
          </a:xfrm>
        </p:spPr>
        <p:txBody>
          <a:bodyPr>
            <a:normAutofit/>
          </a:bodyPr>
          <a:lstStyle/>
          <a:p>
            <a:r>
              <a:rPr lang="en-US" dirty="0" smtClean="0"/>
              <a:t>Half the size and weight of D38999—with all the performance!</a:t>
            </a:r>
          </a:p>
          <a:p>
            <a:r>
              <a:rPr lang="en-US" dirty="0" smtClean="0"/>
              <a:t>Currently specified on hundreds of mission-critical applications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" name="Picture 6" descr="POSTER 2 Might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49" y="3124200"/>
            <a:ext cx="6692451" cy="45720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14630400" cy="1371600"/>
          </a:xfrm>
        </p:spPr>
        <p:txBody>
          <a:bodyPr>
            <a:noAutofit/>
          </a:bodyPr>
          <a:lstStyle/>
          <a:p>
            <a:r>
              <a:rPr lang="en-US" sz="4700" dirty="0" smtClean="0"/>
              <a:t>“Mighty Mouse” is a Complete Solution</a:t>
            </a:r>
            <a:endParaRPr lang="en-US" sz="4700" dirty="0"/>
          </a:p>
        </p:txBody>
      </p:sp>
      <p:pic>
        <p:nvPicPr>
          <p:cNvPr id="4" name="Picture 7" descr="Spring-Loaded Cover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252912" cy="325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5" name="Picture 4" descr="Fiber Recep MM 4 channe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4000"/>
            <a:ext cx="3441020" cy="297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6" name="Picture 4" descr="MM right angle 13 pi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447800"/>
            <a:ext cx="3733800" cy="324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7" name="Picture 4" descr="801 Clicke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957">
            <a:off x="213795" y="4253235"/>
            <a:ext cx="4539522" cy="34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8" name="Picture 6" descr="801-00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3657600" cy="280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9" name="Picture 6" descr="801-01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029200"/>
            <a:ext cx="2908308" cy="252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0" name="Picture 5" descr="801 New Combo copy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1676400"/>
            <a:ext cx="2971800" cy="277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070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258800" cy="176371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/>
              <a:t>Mighty Mouse Cables and Integrated Systems are our Specialty</a:t>
            </a:r>
          </a:p>
        </p:txBody>
      </p:sp>
      <p:pic>
        <p:nvPicPr>
          <p:cNvPr id="10246" name="Picture 2" descr="C:\Documents and Settings\lamling\Desktop\System Integration Files\LW syste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362200"/>
            <a:ext cx="7821612" cy="509613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8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306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457200"/>
            <a:ext cx="13167360" cy="1981200"/>
          </a:xfrm>
        </p:spPr>
        <p:txBody>
          <a:bodyPr>
            <a:normAutofit/>
          </a:bodyPr>
          <a:lstStyle/>
          <a:p>
            <a:r>
              <a:rPr lang="en-US" dirty="0" smtClean="0"/>
              <a:t>Innovative Mighty Mouse “Cans:” Versatility and Consolidation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7391400" cy="51101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876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2" y="533400"/>
            <a:ext cx="13258800" cy="1371600"/>
          </a:xfrm>
        </p:spPr>
        <p:txBody>
          <a:bodyPr>
            <a:noAutofit/>
          </a:bodyPr>
          <a:lstStyle/>
          <a:p>
            <a:r>
              <a:rPr lang="en-US" sz="4100" dirty="0" smtClean="0"/>
              <a:t>New Series 80 Mighty Mouse </a:t>
            </a:r>
            <a:r>
              <a:rPr lang="en-US" sz="4100" i="1" dirty="0" smtClean="0"/>
              <a:t>High-Speed </a:t>
            </a:r>
            <a:r>
              <a:rPr lang="en-US" sz="4100" dirty="0" smtClean="0"/>
              <a:t>with Teflon® Inserts for SATA, USB 3.0</a:t>
            </a:r>
            <a:endParaRPr lang="en-US" sz="41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91" y="2286000"/>
            <a:ext cx="3768436" cy="4876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057400"/>
            <a:ext cx="3272393" cy="266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4594009"/>
            <a:ext cx="3272393" cy="2710632"/>
          </a:xfrm>
          <a:prstGeom prst="rect">
            <a:avLst/>
          </a:prstGeom>
        </p:spPr>
      </p:pic>
      <p:pic>
        <p:nvPicPr>
          <p:cNvPr id="15" name="Picture 15" descr="NEW BUTTON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2133600"/>
            <a:ext cx="15081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3450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598170"/>
            <a:ext cx="12192000" cy="1764030"/>
          </a:xfrm>
        </p:spPr>
        <p:txBody>
          <a:bodyPr/>
          <a:lstStyle/>
          <a:p>
            <a:pPr algn="ctr"/>
            <a:r>
              <a:rPr lang="en-US" sz="4800" dirty="0" smtClean="0"/>
              <a:t>Series 811 Mighty Mouse HD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1447800" y="2438400"/>
            <a:ext cx="5791200" cy="4572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Micro </a:t>
            </a:r>
            <a:r>
              <a:rPr lang="en-US" sz="5400" dirty="0" err="1" smtClean="0"/>
              <a:t>TwistPin</a:t>
            </a:r>
            <a:r>
              <a:rPr lang="en-US" sz="5400" dirty="0" smtClean="0"/>
              <a:t> Mighty Mouse</a:t>
            </a:r>
          </a:p>
          <a:p>
            <a:r>
              <a:rPr lang="en-US" sz="5400" dirty="0" smtClean="0"/>
              <a:t>Double the </a:t>
            </a:r>
            <a:r>
              <a:rPr lang="en-US" sz="5400" dirty="0" err="1" smtClean="0"/>
              <a:t>pincount</a:t>
            </a:r>
            <a:r>
              <a:rPr lang="en-US" sz="5400" dirty="0" smtClean="0"/>
              <a:t> of standard MM</a:t>
            </a:r>
          </a:p>
          <a:p>
            <a:endParaRPr lang="en-US" sz="6600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38" y="4191000"/>
            <a:ext cx="3901124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524" y="2278794"/>
            <a:ext cx="3762476" cy="3283806"/>
          </a:xfrm>
          <a:prstGeom prst="rect">
            <a:avLst/>
          </a:prstGeom>
        </p:spPr>
      </p:pic>
      <p:pic>
        <p:nvPicPr>
          <p:cNvPr id="7" name="Picture 4" descr="NEW BUTTO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1812924" cy="183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413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8" name="Picture 8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827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7200"/>
            <a:ext cx="14630400" cy="1764030"/>
          </a:xfrm>
        </p:spPr>
        <p:txBody>
          <a:bodyPr/>
          <a:lstStyle/>
          <a:p>
            <a:pPr algn="ctr"/>
            <a:r>
              <a:rPr lang="en-US" dirty="0" err="1" smtClean="0"/>
              <a:t>SuperSeal</a:t>
            </a:r>
            <a:r>
              <a:rPr lang="en-US" dirty="0" smtClean="0"/>
              <a:t>™ Mighty Mouse and D38999 RJ-45 and USB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1066800" y="2743200"/>
            <a:ext cx="5791200" cy="4572000"/>
          </a:xfrm>
        </p:spPr>
        <p:txBody>
          <a:bodyPr>
            <a:normAutofit fontScale="77500" lnSpcReduction="20000"/>
          </a:bodyPr>
          <a:lstStyle/>
          <a:p>
            <a:r>
              <a:rPr lang="en-US" sz="6600" dirty="0" smtClean="0"/>
              <a:t>IP68 sealing in unmated condition</a:t>
            </a:r>
          </a:p>
          <a:p>
            <a:r>
              <a:rPr lang="en-US" sz="6600" dirty="0" smtClean="0"/>
              <a:t>Crimp and poke termination </a:t>
            </a:r>
          </a:p>
          <a:p>
            <a:r>
              <a:rPr lang="en-US" sz="6600" dirty="0" smtClean="0"/>
              <a:t>Superior grounding</a:t>
            </a:r>
          </a:p>
          <a:p>
            <a:endParaRPr lang="en-US" sz="6600" dirty="0" smtClean="0"/>
          </a:p>
          <a:p>
            <a:endParaRPr lang="en-US" dirty="0"/>
          </a:p>
        </p:txBody>
      </p:sp>
      <p:pic>
        <p:nvPicPr>
          <p:cNvPr id="7" name="Picture 6" descr="257-983 USB-Crimp circular 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953000"/>
            <a:ext cx="2694438" cy="2487672"/>
          </a:xfrm>
          <a:prstGeom prst="rect">
            <a:avLst/>
          </a:prstGeom>
        </p:spPr>
      </p:pic>
      <p:pic>
        <p:nvPicPr>
          <p:cNvPr id="8" name="Picture 7" descr="257-983 USB-Crimp circular 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4724400"/>
            <a:ext cx="2663956" cy="2395620"/>
          </a:xfrm>
          <a:prstGeom prst="rect">
            <a:avLst/>
          </a:prstGeom>
        </p:spPr>
      </p:pic>
      <p:pic>
        <p:nvPicPr>
          <p:cNvPr id="9" name="Picture 8" descr="Mighty USB plug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16" y="2590800"/>
            <a:ext cx="2164084" cy="1999492"/>
          </a:xfrm>
          <a:prstGeom prst="rect">
            <a:avLst/>
          </a:prstGeom>
        </p:spPr>
      </p:pic>
      <p:pic>
        <p:nvPicPr>
          <p:cNvPr id="10" name="Picture 9" descr="Mighty USB receptacl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284" y="2514600"/>
            <a:ext cx="2115316" cy="1926340"/>
          </a:xfrm>
          <a:prstGeom prst="rect">
            <a:avLst/>
          </a:prstGeom>
        </p:spPr>
      </p:pic>
      <p:pic>
        <p:nvPicPr>
          <p:cNvPr id="11" name="Picture 4" descr="NEW BUTTON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1447800"/>
            <a:ext cx="1812924" cy="183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413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2" name="Picture 8"/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6327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7200"/>
            <a:ext cx="14401800" cy="17640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Series 88 </a:t>
            </a:r>
            <a:r>
              <a:rPr lang="en-US" dirty="0" err="1" smtClean="0"/>
              <a:t>SuperFly</a:t>
            </a:r>
            <a:r>
              <a:rPr lang="en-US" dirty="0" smtClean="0"/>
              <a:t>™</a:t>
            </a:r>
            <a:br>
              <a:rPr lang="en-US" dirty="0" smtClean="0"/>
            </a:br>
            <a:r>
              <a:rPr lang="en-US" dirty="0" err="1" smtClean="0"/>
              <a:t>Ultraminiature</a:t>
            </a:r>
            <a:r>
              <a:rPr lang="en-US" dirty="0" smtClean="0"/>
              <a:t> </a:t>
            </a:r>
            <a:r>
              <a:rPr lang="en-US" dirty="0" err="1" smtClean="0"/>
              <a:t>Cordsets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762000" y="2743200"/>
            <a:ext cx="8229600" cy="541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Innovative new hybrid connector/</a:t>
            </a:r>
            <a:r>
              <a:rPr lang="en-US" sz="4000" dirty="0" err="1" smtClean="0"/>
              <a:t>cordsets</a:t>
            </a:r>
            <a:endParaRPr lang="en-US" sz="4000" dirty="0" smtClean="0"/>
          </a:p>
          <a:p>
            <a:r>
              <a:rPr lang="en-US" sz="4000" dirty="0" err="1" smtClean="0"/>
              <a:t>Nano</a:t>
            </a:r>
            <a:r>
              <a:rPr lang="en-US" sz="4000" dirty="0" smtClean="0"/>
              <a:t>, Micro and Size #23 contacts</a:t>
            </a:r>
          </a:p>
          <a:p>
            <a:r>
              <a:rPr lang="en-US" sz="4000" dirty="0" smtClean="0"/>
              <a:t>Soldier gear and other tactical apps</a:t>
            </a:r>
          </a:p>
          <a:p>
            <a:r>
              <a:rPr lang="en-US" sz="4000" dirty="0" smtClean="0"/>
              <a:t>Optimized for high speed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2057400"/>
            <a:ext cx="3366784" cy="3669792"/>
          </a:xfrm>
          <a:prstGeom prst="rect">
            <a:avLst/>
          </a:prstGeom>
        </p:spPr>
      </p:pic>
      <p:pic>
        <p:nvPicPr>
          <p:cNvPr id="6" name="Picture 5" descr="88 threaded receptacl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5715000"/>
            <a:ext cx="2709756" cy="1828800"/>
          </a:xfrm>
          <a:prstGeom prst="rect">
            <a:avLst/>
          </a:prstGeom>
        </p:spPr>
      </p:pic>
      <p:pic>
        <p:nvPicPr>
          <p:cNvPr id="8" name="Picture 7" descr="88 threaded plug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344" y="5934600"/>
            <a:ext cx="2335256" cy="1685400"/>
          </a:xfrm>
          <a:prstGeom prst="rect">
            <a:avLst/>
          </a:prstGeom>
        </p:spPr>
      </p:pic>
      <p:pic>
        <p:nvPicPr>
          <p:cNvPr id="9" name="Picture 4" descr="NEW BUTTON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1812924" cy="183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41300" dist="50800" dir="5400000" algn="ctr" rotWithShape="0">
              <a:schemeClr val="tx1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04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21970"/>
            <a:ext cx="13182600" cy="1764030"/>
          </a:xfrm>
        </p:spPr>
        <p:txBody>
          <a:bodyPr>
            <a:normAutofit/>
          </a:bodyPr>
          <a:lstStyle/>
          <a:p>
            <a:r>
              <a:rPr lang="en-US" dirty="0" smtClean="0"/>
              <a:t>Series 15 Audio Connectors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85800" y="1905000"/>
            <a:ext cx="5486400" cy="4419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QPL and “</a:t>
            </a:r>
            <a:r>
              <a:rPr lang="en-US" sz="4000" dirty="0" err="1" smtClean="0"/>
              <a:t>HiPer</a:t>
            </a:r>
            <a:r>
              <a:rPr lang="en-US" sz="4000" dirty="0" smtClean="0"/>
              <a:t>” versions of popular 55116 </a:t>
            </a:r>
            <a:r>
              <a:rPr lang="en-US" sz="4000" dirty="0" err="1" smtClean="0"/>
              <a:t>comms</a:t>
            </a:r>
            <a:r>
              <a:rPr lang="en-US" sz="4000" dirty="0" smtClean="0"/>
              <a:t> connector</a:t>
            </a:r>
          </a:p>
          <a:p>
            <a:r>
              <a:rPr lang="en-US" sz="4000" dirty="0" smtClean="0"/>
              <a:t>VG qualified ultra- miniature CB Series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752600"/>
            <a:ext cx="8381998" cy="3970420"/>
          </a:xfrm>
          <a:prstGeom prst="rect">
            <a:avLst/>
          </a:prstGeom>
        </p:spPr>
      </p:pic>
      <p:pic>
        <p:nvPicPr>
          <p:cNvPr id="8" name="Picture 7" descr="CB Plug 10 pi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6137958"/>
            <a:ext cx="1885996" cy="1756072"/>
          </a:xfrm>
          <a:prstGeom prst="rect">
            <a:avLst/>
          </a:prstGeom>
        </p:spPr>
      </p:pic>
      <p:pic>
        <p:nvPicPr>
          <p:cNvPr id="9" name="Picture 8" descr="CB Recep J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6061758"/>
            <a:ext cx="1836688" cy="1665264"/>
          </a:xfrm>
          <a:prstGeom prst="rect">
            <a:avLst/>
          </a:prstGeom>
        </p:spPr>
      </p:pic>
      <p:pic>
        <p:nvPicPr>
          <p:cNvPr id="10" name="Picture 9" descr="CB Recep Size Comparison to GC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452158"/>
            <a:ext cx="3648000" cy="247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1675" y="304800"/>
            <a:ext cx="13166725" cy="1371600"/>
          </a:xfrm>
        </p:spPr>
        <p:txBody>
          <a:bodyPr/>
          <a:lstStyle/>
          <a:p>
            <a:r>
              <a:rPr lang="en-US" dirty="0" smtClean="0"/>
              <a:t>Mil-Aero Circulars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48" y="434865"/>
            <a:ext cx="11429503" cy="7395561"/>
          </a:xfrm>
          <a:prstGeom prst="rect">
            <a:avLst/>
          </a:prstGeom>
        </p:spPr>
      </p:pic>
      <p:pic>
        <p:nvPicPr>
          <p:cNvPr id="7" name="Picture 6" descr="CaptureTAB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20600" y="1524000"/>
            <a:ext cx="1219371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182600" cy="990600"/>
          </a:xfrm>
        </p:spPr>
        <p:txBody>
          <a:bodyPr/>
          <a:lstStyle/>
          <a:p>
            <a:pPr algn="ctr"/>
            <a:r>
              <a:rPr lang="en-US" dirty="0" smtClean="0"/>
              <a:t>Glenair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13258800" cy="838200"/>
          </a:xfrm>
        </p:spPr>
        <p:txBody>
          <a:bodyPr/>
          <a:lstStyle/>
          <a:p>
            <a:pPr algn="ctr"/>
            <a:r>
              <a:rPr lang="en-US" dirty="0" smtClean="0"/>
              <a:t>An Interconnect Industry Leader Since 1956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838200" y="2590800"/>
            <a:ext cx="68580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Privately owned—same location, no off-shore manufacturing</a:t>
            </a:r>
          </a:p>
          <a:p>
            <a:r>
              <a:rPr lang="en-US" dirty="0" smtClean="0"/>
              <a:t>600,000 square feet of factory space in Glendale alone! Additional factories in Italy and the UK</a:t>
            </a:r>
          </a:p>
          <a:p>
            <a:r>
              <a:rPr lang="en-US" dirty="0" smtClean="0"/>
              <a:t>Primary Market: military and aerospace </a:t>
            </a:r>
            <a:r>
              <a:rPr lang="en-US" dirty="0"/>
              <a:t>i</a:t>
            </a:r>
            <a:r>
              <a:rPr lang="en-US" dirty="0" smtClean="0"/>
              <a:t>nterconnect </a:t>
            </a:r>
            <a:r>
              <a:rPr lang="en-US" dirty="0"/>
              <a:t>s</a:t>
            </a:r>
            <a:r>
              <a:rPr lang="en-US" dirty="0" smtClean="0"/>
              <a:t>ystems</a:t>
            </a:r>
          </a:p>
          <a:p>
            <a:r>
              <a:rPr lang="en-US" dirty="0" smtClean="0"/>
              <a:t>Excellent customer </a:t>
            </a:r>
            <a:r>
              <a:rPr lang="en-US" dirty="0"/>
              <a:t>s</a:t>
            </a:r>
            <a:r>
              <a:rPr lang="en-US" dirty="0" smtClean="0"/>
              <a:t>ervice and technical </a:t>
            </a:r>
            <a:r>
              <a:rPr lang="en-US" dirty="0"/>
              <a:t>p</a:t>
            </a:r>
            <a:r>
              <a:rPr lang="en-US" dirty="0" smtClean="0"/>
              <a:t>roduct know-how</a:t>
            </a:r>
          </a:p>
          <a:p>
            <a:r>
              <a:rPr lang="en-US" dirty="0" smtClean="0"/>
              <a:t>Huge inventory of finished goods</a:t>
            </a:r>
            <a:endParaRPr lang="en-US" dirty="0"/>
          </a:p>
        </p:txBody>
      </p:sp>
      <p:pic>
        <p:nvPicPr>
          <p:cNvPr id="7" name="Picture 11" descr="Flying Engine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t="6007" r="11695" b="12891"/>
          <a:stretch/>
        </p:blipFill>
        <p:spPr bwMode="auto">
          <a:xfrm>
            <a:off x="8309830" y="2646584"/>
            <a:ext cx="5025170" cy="4363816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834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8638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>
          <a:xfrm>
            <a:off x="701675" y="457200"/>
            <a:ext cx="13547725" cy="1981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Standard </a:t>
            </a:r>
            <a:r>
              <a:rPr lang="en-US" sz="4000" dirty="0" err="1" smtClean="0"/>
              <a:t>Environmentals</a:t>
            </a:r>
            <a:r>
              <a:rPr lang="en-US" sz="4000" dirty="0" smtClean="0"/>
              <a:t>: </a:t>
            </a:r>
            <a:br>
              <a:rPr lang="en-US" sz="4000" dirty="0" smtClean="0"/>
            </a:br>
            <a:r>
              <a:rPr lang="en-US" sz="4000" dirty="0" smtClean="0"/>
              <a:t>Example: 38999 Environmental TBF and STD Receptacles with Coax</a:t>
            </a:r>
          </a:p>
        </p:txBody>
      </p:sp>
      <p:pic>
        <p:nvPicPr>
          <p:cNvPr id="93186" name="Picture 3" descr="Feed-Thru with Coax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2743200"/>
            <a:ext cx="4267200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6" descr="Series III w Coax Cadmiu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2824163"/>
            <a:ext cx="37465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Feed-Thru with Coax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2949575"/>
            <a:ext cx="4267200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7" name="Picture 6" descr="Series III w Coax Cadmiu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3030538"/>
            <a:ext cx="3746500" cy="374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86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701675" y="457200"/>
            <a:ext cx="13395325" cy="1371600"/>
          </a:xfrm>
        </p:spPr>
        <p:txBody>
          <a:bodyPr>
            <a:normAutofit fontScale="90000"/>
          </a:bodyPr>
          <a:lstStyle/>
          <a:p>
            <a:r>
              <a:rPr lang="en-US" sz="4000" smtClean="0"/>
              <a:t>Thermoset Plastic Potted Environmental:</a:t>
            </a:r>
            <a:br>
              <a:rPr lang="en-US" sz="4000" smtClean="0"/>
            </a:br>
            <a:r>
              <a:rPr lang="en-US" sz="4000" smtClean="0"/>
              <a:t>Example: 38999 with Quadrax PC Tails</a:t>
            </a:r>
            <a:br>
              <a:rPr lang="en-US" sz="4000" smtClean="0"/>
            </a:br>
            <a:r>
              <a:rPr lang="en-US" sz="4000" smtClean="0"/>
              <a:t>Mod Code 491 Backfill and Potting </a:t>
            </a:r>
          </a:p>
        </p:txBody>
      </p:sp>
      <p:pic>
        <p:nvPicPr>
          <p:cNvPr id="94210" name="Picture 8" descr="Quadrax recep fron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38" y="2986088"/>
            <a:ext cx="438785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9" descr="Quadrax recep back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987675"/>
            <a:ext cx="438785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17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ctrTitle"/>
          </p:nvPr>
        </p:nvSpPr>
        <p:spPr>
          <a:xfrm>
            <a:off x="685799" y="457201"/>
            <a:ext cx="13363575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Hermetic Sealing Can Be Implemented </a:t>
            </a:r>
            <a:br>
              <a:rPr lang="en-US" sz="4000" dirty="0" smtClean="0"/>
            </a:br>
            <a:r>
              <a:rPr lang="en-US" sz="4000" dirty="0" smtClean="0"/>
              <a:t>for Any Circular Connector Package…</a:t>
            </a:r>
            <a:br>
              <a:rPr lang="en-US" sz="4000" dirty="0" smtClean="0"/>
            </a:br>
            <a:endParaRPr lang="en-US" sz="4000" dirty="0" smtClean="0"/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13182600" cy="884237"/>
          </a:xfrm>
        </p:spPr>
        <p:txBody>
          <a:bodyPr rtlCol="0">
            <a:normAutofit fontScale="85000" lnSpcReduction="10000"/>
          </a:bodyPr>
          <a:lstStyle/>
          <a:p>
            <a:pPr algn="ctr" defTabSz="1306220" fontAlgn="auto">
              <a:spcAft>
                <a:spcPts val="0"/>
              </a:spcAft>
              <a:defRPr/>
            </a:pPr>
            <a:r>
              <a:rPr lang="en-US" dirty="0" smtClean="0"/>
              <a:t>Technology Supports Both Pin and Socket Contact in Any Receptacle Style</a:t>
            </a:r>
            <a:endParaRPr lang="en-US" dirty="0"/>
          </a:p>
        </p:txBody>
      </p:sp>
      <p:sp>
        <p:nvSpPr>
          <p:cNvPr id="99330" name="Text Box 4"/>
          <p:cNvSpPr txBox="1">
            <a:spLocks noChangeArrowheads="1"/>
          </p:cNvSpPr>
          <p:nvPr/>
        </p:nvSpPr>
        <p:spPr bwMode="auto">
          <a:xfrm>
            <a:off x="-5862" y="2776537"/>
            <a:ext cx="3505200" cy="869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495" tIns="65248" rIns="130495" bIns="65248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Verdana" pitchFamily="34" charset="0"/>
              </a:rPr>
              <a:t>MIL-DTL-</a:t>
            </a:r>
            <a:br>
              <a:rPr lang="en-US" sz="2400" b="1" dirty="0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Verdana" pitchFamily="34" charset="0"/>
              </a:rPr>
              <a:t>26482</a:t>
            </a:r>
          </a:p>
        </p:txBody>
      </p:sp>
      <p:sp>
        <p:nvSpPr>
          <p:cNvPr id="99331" name="Text Box 5"/>
          <p:cNvSpPr txBox="1">
            <a:spLocks noChangeArrowheads="1"/>
          </p:cNvSpPr>
          <p:nvPr/>
        </p:nvSpPr>
        <p:spPr bwMode="auto">
          <a:xfrm>
            <a:off x="5480538" y="2776537"/>
            <a:ext cx="3048000" cy="869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495" tIns="65248" rIns="130495" bIns="65248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MIL-DTL-</a:t>
            </a:r>
            <a:br>
              <a:rPr lang="en-US" sz="2400" b="1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38999 (QPL)</a:t>
            </a:r>
          </a:p>
        </p:txBody>
      </p:sp>
      <p:sp>
        <p:nvSpPr>
          <p:cNvPr id="99332" name="Text Box 6"/>
          <p:cNvSpPr txBox="1">
            <a:spLocks noChangeArrowheads="1"/>
          </p:cNvSpPr>
          <p:nvPr/>
        </p:nvSpPr>
        <p:spPr bwMode="auto">
          <a:xfrm>
            <a:off x="2661138" y="2776537"/>
            <a:ext cx="3352800" cy="869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495" tIns="65248" rIns="130495" bIns="65248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MIL-DTL-</a:t>
            </a:r>
            <a:br>
              <a:rPr lang="en-US" sz="2400" b="1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83723</a:t>
            </a:r>
          </a:p>
        </p:txBody>
      </p:sp>
      <p:sp>
        <p:nvSpPr>
          <p:cNvPr id="99333" name="Text Box 9"/>
          <p:cNvSpPr txBox="1">
            <a:spLocks noChangeArrowheads="1"/>
          </p:cNvSpPr>
          <p:nvPr/>
        </p:nvSpPr>
        <p:spPr bwMode="auto">
          <a:xfrm>
            <a:off x="8458200" y="2776537"/>
            <a:ext cx="2854325" cy="869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495" tIns="65248" rIns="130495" bIns="65248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MIL-DTL-</a:t>
            </a:r>
            <a:br>
              <a:rPr lang="en-US" sz="2400" b="1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5015</a:t>
            </a:r>
          </a:p>
        </p:txBody>
      </p:sp>
      <p:pic>
        <p:nvPicPr>
          <p:cNvPr id="99334" name="Picture 15" descr="38999 Ser II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38" y="3657600"/>
            <a:ext cx="2357438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99335" name="Text Box 9"/>
          <p:cNvSpPr txBox="1">
            <a:spLocks noChangeArrowheads="1"/>
          </p:cNvSpPr>
          <p:nvPr/>
        </p:nvSpPr>
        <p:spPr bwMode="auto">
          <a:xfrm>
            <a:off x="11201400" y="2743200"/>
            <a:ext cx="2854325" cy="871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495" tIns="65248" rIns="130495" bIns="65248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Series 80</a:t>
            </a:r>
            <a:br>
              <a:rPr lang="en-US" sz="2400" b="1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2400" b="1">
                <a:solidFill>
                  <a:schemeClr val="bg1"/>
                </a:solidFill>
                <a:latin typeface="Verdana" pitchFamily="34" charset="0"/>
              </a:rPr>
              <a:t>Mighty Mouse</a:t>
            </a:r>
          </a:p>
        </p:txBody>
      </p:sp>
      <p:pic>
        <p:nvPicPr>
          <p:cNvPr id="99337" name="Picture 14" descr="5015_250-014_Transparen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657600"/>
            <a:ext cx="3621088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99338" name="Picture 26" descr="D83723 Weld Mount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38" y="3429000"/>
            <a:ext cx="31654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99339" name="Picture 27" descr="26482 Bayonet Jam Nut_Cad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38" y="3733800"/>
            <a:ext cx="207803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99340" name="Picture 28" descr="MM_Bayonet Hermetic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3581400"/>
            <a:ext cx="254317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99341" name="Rectangle 29"/>
          <p:cNvSpPr>
            <a:spLocks noChangeArrowheads="1"/>
          </p:cNvSpPr>
          <p:nvPr/>
        </p:nvSpPr>
        <p:spPr bwMode="auto">
          <a:xfrm>
            <a:off x="-5862" y="6197600"/>
            <a:ext cx="146362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</a:rPr>
              <a:t>These </a:t>
            </a:r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are all standard catalog product offerings at Glenair</a:t>
            </a:r>
          </a:p>
        </p:txBody>
      </p:sp>
      <p:pic>
        <p:nvPicPr>
          <p:cNvPr id="16" name="Picture 15" descr="QPL Bug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0" y="457200"/>
            <a:ext cx="983538" cy="1066800"/>
          </a:xfrm>
          <a:prstGeom prst="rect">
            <a:avLst/>
          </a:prstGeom>
        </p:spPr>
      </p:pic>
      <p:pic>
        <p:nvPicPr>
          <p:cNvPr id="18" name="Picture 8"/>
          <p:cNvPicPr>
            <a:picLocks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158" y="7010400"/>
            <a:ext cx="1699985" cy="820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709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7"/>
          <p:cNvSpPr>
            <a:spLocks noGrp="1"/>
          </p:cNvSpPr>
          <p:nvPr>
            <p:ph type="title"/>
          </p:nvPr>
        </p:nvSpPr>
        <p:spPr>
          <a:xfrm>
            <a:off x="701675" y="533400"/>
            <a:ext cx="13166725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Even Do Hermetic Coax</a:t>
            </a:r>
          </a:p>
        </p:txBody>
      </p:sp>
      <p:pic>
        <p:nvPicPr>
          <p:cNvPr id="103427" name="Picture 8" descr="Coax_fac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95400"/>
            <a:ext cx="64008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634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731520" y="1371600"/>
            <a:ext cx="13167360" cy="990600"/>
          </a:xfrm>
          <a:prstGeom prst="rect">
            <a:avLst/>
          </a:prstGeom>
        </p:spPr>
        <p:txBody>
          <a:bodyPr vert="horz" lIns="130622" tIns="65311" rIns="130622" bIns="65311" rtlCol="0">
            <a:noAutofit/>
          </a:bodyPr>
          <a:lstStyle/>
          <a:p>
            <a:pPr marR="0" lvl="0" algn="ctr" defTabSz="130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440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The Ultimate Marriage of </a:t>
            </a:r>
            <a:r>
              <a:rPr lang="en-US" sz="4400" i="1" dirty="0" smtClean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“</a:t>
            </a:r>
            <a:r>
              <a:rPr kumimoji="0" lang="en-US" sz="440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Trip 9” Packaging and High-Performance Power </a:t>
            </a:r>
            <a:endParaRPr kumimoji="0" lang="en-US" sz="440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cs typeface="Times New Roman" pitchFamily="18" charset="0"/>
            </a:endParaRPr>
          </a:p>
        </p:txBody>
      </p:sp>
      <p:pic>
        <p:nvPicPr>
          <p:cNvPr id="12" name="Picture 11" descr="38999 Size 8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76600"/>
            <a:ext cx="2554013" cy="2645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Matrix MS34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0"/>
            <a:ext cx="2610556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28840 Square Flan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048000"/>
            <a:ext cx="2867187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Plus 14"/>
          <p:cNvSpPr/>
          <p:nvPr/>
        </p:nvSpPr>
        <p:spPr>
          <a:xfrm>
            <a:off x="2971800" y="4114800"/>
            <a:ext cx="914400" cy="914400"/>
          </a:xfrm>
          <a:prstGeom prst="mathPlus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Plus 15"/>
          <p:cNvSpPr/>
          <p:nvPr/>
        </p:nvSpPr>
        <p:spPr>
          <a:xfrm>
            <a:off x="6400800" y="4038600"/>
            <a:ext cx="914400" cy="914400"/>
          </a:xfrm>
          <a:prstGeom prst="mathPlus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Equal 16"/>
          <p:cNvSpPr/>
          <p:nvPr/>
        </p:nvSpPr>
        <p:spPr>
          <a:xfrm>
            <a:off x="10058400" y="4114800"/>
            <a:ext cx="762000" cy="762000"/>
          </a:xfrm>
          <a:prstGeom prst="mathEqual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18" descr="970-003 sq flange no PN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5" y="2590800"/>
            <a:ext cx="329711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52400" y="6019800"/>
            <a:ext cx="3657600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MIL-DTL-5015</a:t>
            </a: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7600" y="6019800"/>
            <a:ext cx="3657600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MIL-DTL-38999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15200" y="5983069"/>
            <a:ext cx="3657600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MIL-DTL-28840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20400" y="5943600"/>
            <a:ext cx="3657600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</a:rPr>
              <a:t>PowerTrip</a:t>
            </a:r>
            <a:r>
              <a:rPr lang="en-US" sz="3600" dirty="0" smtClean="0">
                <a:solidFill>
                  <a:schemeClr val="bg1"/>
                </a:solidFill>
              </a:rPr>
              <a:t>™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Series 970 </a:t>
            </a:r>
            <a:r>
              <a:rPr lang="en-US" dirty="0" err="1" smtClean="0"/>
              <a:t>PowerTrip</a:t>
            </a:r>
            <a:r>
              <a:rPr lang="en-US" dirty="0" smtClean="0"/>
              <a:t>™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uverBand Iso 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6358" y="2362200"/>
            <a:ext cx="4605242" cy="4193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914400" y="1524000"/>
            <a:ext cx="13167360" cy="990600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marR="0" lvl="0" algn="ctr" defTabSz="130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480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The</a:t>
            </a:r>
            <a:r>
              <a:rPr kumimoji="0" lang="en-US" sz="4800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 High Performance</a:t>
            </a:r>
            <a:r>
              <a:rPr kumimoji="0" lang="en-US" sz="480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 </a:t>
            </a:r>
            <a:r>
              <a:rPr kumimoji="0" lang="en-US" sz="480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cs typeface="Times New Roman" pitchFamily="18" charset="0"/>
              </a:rPr>
              <a:t>LouverBand</a:t>
            </a:r>
            <a:endParaRPr kumimoji="0" lang="en-US" sz="480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cs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Series 970 </a:t>
            </a:r>
            <a:r>
              <a:rPr lang="en-US" dirty="0" err="1" smtClean="0"/>
              <a:t>PowerTrip</a:t>
            </a:r>
            <a:r>
              <a:rPr lang="en-US" dirty="0" smtClean="0"/>
              <a:t>™ Contacts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1066800" y="2819400"/>
            <a:ext cx="8458200" cy="4953000"/>
          </a:xfrm>
        </p:spPr>
        <p:txBody>
          <a:bodyPr>
            <a:noAutofit/>
          </a:bodyPr>
          <a:lstStyle/>
          <a:p>
            <a:r>
              <a:rPr lang="en-US" sz="4400" dirty="0" smtClean="0"/>
              <a:t>High conductivity copper body</a:t>
            </a:r>
          </a:p>
          <a:p>
            <a:r>
              <a:rPr lang="en-US" sz="4400" dirty="0" smtClean="0"/>
              <a:t>Beryllium copper spring</a:t>
            </a:r>
          </a:p>
          <a:p>
            <a:r>
              <a:rPr lang="en-US" sz="4400" dirty="0" smtClean="0"/>
              <a:t>Higher </a:t>
            </a:r>
            <a:r>
              <a:rPr lang="en-US" sz="4400" dirty="0" err="1" smtClean="0"/>
              <a:t>ampacity</a:t>
            </a:r>
            <a:endParaRPr lang="en-US" sz="4400" dirty="0" smtClean="0"/>
          </a:p>
          <a:p>
            <a:r>
              <a:rPr lang="en-US" sz="4400" dirty="0" smtClean="0"/>
              <a:t>Size 1/0 thru size 16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Reduced capability_Page_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38400"/>
            <a:ext cx="9631990" cy="4118714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675" y="457200"/>
            <a:ext cx="13166725" cy="1752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Ruggedized Industrial Power and Signal Connectors</a:t>
            </a:r>
            <a:endParaRPr lang="en-US" dirty="0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7010400"/>
            <a:ext cx="1699985" cy="820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14258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182600" cy="990600"/>
          </a:xfrm>
        </p:spPr>
        <p:txBody>
          <a:bodyPr/>
          <a:lstStyle/>
          <a:p>
            <a:pPr algn="ctr"/>
            <a:r>
              <a:rPr lang="en-US" dirty="0" smtClean="0"/>
              <a:t>Series 22 Geo-Marine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13182600" cy="762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5000 PSI piston-sealed extreme environmental submersible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858000" y="2667000"/>
            <a:ext cx="676656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Undersea exploration, pipeline inspection, and off-shore drilling</a:t>
            </a:r>
          </a:p>
          <a:p>
            <a:r>
              <a:rPr lang="en-US" dirty="0" smtClean="0"/>
              <a:t>8 shell sizes / 31 insert arrangements</a:t>
            </a:r>
          </a:p>
          <a:p>
            <a:r>
              <a:rPr lang="en-US" dirty="0" smtClean="0"/>
              <a:t>Withstand 5000 PSI (mated)</a:t>
            </a:r>
          </a:p>
          <a:p>
            <a:r>
              <a:rPr lang="en-US" dirty="0" smtClean="0"/>
              <a:t>Major customers include:  Halliburton, Schilling Robotics, British Gas and </a:t>
            </a:r>
            <a:r>
              <a:rPr lang="en-US" dirty="0" err="1" smtClean="0"/>
              <a:t>Pipetronics</a:t>
            </a:r>
            <a:r>
              <a:rPr lang="en-US" dirty="0" smtClean="0"/>
              <a:t>  </a:t>
            </a:r>
          </a:p>
        </p:txBody>
      </p:sp>
      <p:pic>
        <p:nvPicPr>
          <p:cNvPr id="9" name="Picture 8" descr="Special geo marine parts wr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438400"/>
            <a:ext cx="4815068" cy="4876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8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57200"/>
            <a:ext cx="13487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Series 24 EMI/EMP Filter Connectors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71600"/>
            <a:ext cx="14630400" cy="12954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In-House Fabrication of Multi-Pin Planar Array Connectors for EMI Suppression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85800" y="2971800"/>
            <a:ext cx="6019800" cy="3429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Turnkey EMI/EMP solutions: from analysis to delivery, </a:t>
            </a:r>
            <a:r>
              <a:rPr lang="en-US" dirty="0" err="1" smtClean="0"/>
              <a:t>Glenair</a:t>
            </a:r>
            <a:r>
              <a:rPr lang="en-US" dirty="0" smtClean="0"/>
              <a:t> does it fast and right</a:t>
            </a:r>
          </a:p>
          <a:p>
            <a:r>
              <a:rPr lang="en-US" dirty="0" smtClean="0"/>
              <a:t>Order straight from the catalog or specify a custom design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9" name="Picture 8" descr="POSTER 10 Custom Cabl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514600"/>
            <a:ext cx="6324600" cy="409201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GoldPlatedCB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181600"/>
            <a:ext cx="35052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 descr="circular filter size comparis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1085215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86018" name="Title 1"/>
          <p:cNvSpPr txBox="1">
            <a:spLocks/>
          </p:cNvSpPr>
          <p:nvPr/>
        </p:nvSpPr>
        <p:spPr bwMode="auto">
          <a:xfrm>
            <a:off x="685800" y="457200"/>
            <a:ext cx="13258800" cy="176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Verdana" pitchFamily="34" charset="0"/>
              </a:rPr>
              <a:t>Glenair</a:t>
            </a:r>
            <a:r>
              <a:rPr lang="en-US" sz="4000" b="1" dirty="0">
                <a:solidFill>
                  <a:schemeClr val="bg1"/>
                </a:solidFill>
                <a:latin typeface="Verdana" pitchFamily="34" charset="0"/>
              </a:rPr>
              <a:t> Delivers Filter Technology in Every Density: From Mighty Mouse to 5015</a:t>
            </a:r>
          </a:p>
        </p:txBody>
      </p:sp>
      <p:pic>
        <p:nvPicPr>
          <p:cNvPr id="86019" name="Picture 6" descr="ITS Recep Assemble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2438400"/>
            <a:ext cx="3128963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2855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132588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Southern California Campus </a:t>
            </a:r>
            <a:endParaRPr lang="en-US" dirty="0"/>
          </a:p>
        </p:txBody>
      </p:sp>
      <p:pic>
        <p:nvPicPr>
          <p:cNvPr id="7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5" descr="Site Map 17 March 201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0"/>
            <a:ext cx="822092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7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200" dirty="0" smtClean="0"/>
              <a:t>Mil-DTL-38999 (Series III) EMI/EMP Filters: Special Packaging</a:t>
            </a:r>
            <a:endParaRPr lang="en-US" sz="4200" dirty="0" smtClean="0">
              <a:solidFill>
                <a:srgbClr val="FFFF00"/>
              </a:solidFill>
            </a:endParaRPr>
          </a:p>
        </p:txBody>
      </p:sp>
      <p:pic>
        <p:nvPicPr>
          <p:cNvPr id="84994" name="Picture 4" descr="Filter Jam Nu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68638"/>
            <a:ext cx="4324350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84995" name="Picture 5" descr="Diode 389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9" t="10011" r="17754" b="4977"/>
          <a:stretch>
            <a:fillRect/>
          </a:stretch>
        </p:blipFill>
        <p:spPr bwMode="auto">
          <a:xfrm>
            <a:off x="5695950" y="2746375"/>
            <a:ext cx="3503613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84996" name="Picture 4" descr="D38999_Keyhole_Filte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2743200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00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13106400" cy="990600"/>
          </a:xfrm>
        </p:spPr>
        <p:txBody>
          <a:bodyPr/>
          <a:lstStyle/>
          <a:p>
            <a:pPr algn="ctr"/>
            <a:r>
              <a:rPr lang="en-US" dirty="0" err="1" smtClean="0"/>
              <a:t>Sav</a:t>
            </a:r>
            <a:r>
              <a:rPr lang="en-US" dirty="0" smtClean="0"/>
              <a:t>-Cons®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13182600" cy="12954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Rugged Connector Go-Betweens for D38999 and Other</a:t>
            </a:r>
            <a:br>
              <a:rPr lang="en-US" dirty="0" smtClean="0"/>
            </a:br>
            <a:r>
              <a:rPr lang="en-US" dirty="0" smtClean="0"/>
              <a:t>Mil-Spec Connector Series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572000" y="2895600"/>
            <a:ext cx="9509760" cy="4303396"/>
          </a:xfrm>
        </p:spPr>
        <p:txBody>
          <a:bodyPr>
            <a:normAutofit/>
          </a:bodyPr>
          <a:lstStyle/>
          <a:p>
            <a:r>
              <a:rPr lang="en-US" dirty="0" smtClean="0"/>
              <a:t>Available for all standard MS circular connector lines</a:t>
            </a:r>
          </a:p>
          <a:p>
            <a:r>
              <a:rPr lang="en-US" dirty="0" smtClean="0"/>
              <a:t>Protect expensive test equipment and cables from excessive wear and tear.</a:t>
            </a:r>
          </a:p>
          <a:p>
            <a:r>
              <a:rPr lang="en-US" dirty="0" smtClean="0"/>
              <a:t>One-piece feed-through contact</a:t>
            </a:r>
          </a:p>
          <a:p>
            <a:r>
              <a:rPr lang="en-US" dirty="0" smtClean="0"/>
              <a:t>Suitable for flight use--meets the same specifications as the mating connector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3479748" cy="2743202"/>
          </a:xfrm>
          <a:prstGeom prst="rect">
            <a:avLst/>
          </a:prstGeom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213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Summary of Circular Sizes/Densities</a:t>
            </a:r>
            <a:endParaRPr lang="en-US" sz="4400" dirty="0"/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-457200" y="4950024"/>
            <a:ext cx="3657600" cy="10551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29" tIns="65265" rIns="130529" bIns="65265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MIL-DTL-5015</a:t>
            </a:r>
            <a:b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MIL-DTL-22992</a:t>
            </a:r>
            <a:b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MIL-DTL-28840</a:t>
            </a:r>
          </a:p>
        </p:txBody>
      </p:sp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284162" y="2151224"/>
            <a:ext cx="2487613" cy="5319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29" tIns="65265" rIns="130529" bIns="65265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u="sng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Standard</a:t>
            </a: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4567238" y="2151224"/>
            <a:ext cx="3509962" cy="5319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29" tIns="65265" rIns="130529" bIns="65265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u="sng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Subminiature</a:t>
            </a:r>
          </a:p>
        </p:txBody>
      </p:sp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514600" y="2151224"/>
            <a:ext cx="2489200" cy="5319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29" tIns="65265" rIns="130529" bIns="65265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u="sng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Miniature</a:t>
            </a:r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4572000" y="5119886"/>
            <a:ext cx="3657600" cy="3119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29" tIns="65265" rIns="130529" bIns="65265">
            <a:spAutoFit/>
          </a:bodyPr>
          <a:lstStyle/>
          <a:p>
            <a:pPr algn="ctr" defTabSz="1306513">
              <a:lnSpc>
                <a:spcPct val="55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MIL-DTL-38999</a:t>
            </a:r>
            <a:endParaRPr lang="en-US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 Box 32"/>
          <p:cNvSpPr txBox="1">
            <a:spLocks noChangeArrowheads="1"/>
          </p:cNvSpPr>
          <p:nvPr/>
        </p:nvSpPr>
        <p:spPr bwMode="auto">
          <a:xfrm>
            <a:off x="2133600" y="4950024"/>
            <a:ext cx="3657600" cy="10551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29" tIns="65265" rIns="130529" bIns="65265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MIL-DTL-26482</a:t>
            </a:r>
            <a:b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MIL-DTL-26500</a:t>
            </a:r>
            <a:b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MIL-DTL-83723</a:t>
            </a:r>
          </a:p>
        </p:txBody>
      </p:sp>
      <p:pic>
        <p:nvPicPr>
          <p:cNvPr id="11" name="Picture 40" descr="GC379 4 pin Rece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9845"/>
            <a:ext cx="2857500" cy="271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1" descr="2648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630" y="2743200"/>
            <a:ext cx="2138822" cy="210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3" descr="38999a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98" y="2789748"/>
            <a:ext cx="3187702" cy="221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5"/>
          <p:cNvSpPr txBox="1">
            <a:spLocks noChangeArrowheads="1"/>
          </p:cNvSpPr>
          <p:nvPr/>
        </p:nvSpPr>
        <p:spPr bwMode="auto">
          <a:xfrm>
            <a:off x="7315200" y="1770224"/>
            <a:ext cx="3035300" cy="9320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29" tIns="65265" rIns="130529" bIns="65265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Ultra</a:t>
            </a:r>
            <a:br>
              <a:rPr lang="en-US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miniature</a:t>
            </a:r>
            <a:endParaRPr lang="en-US" u="sng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5" name="Text Box 46"/>
          <p:cNvSpPr txBox="1">
            <a:spLocks noChangeArrowheads="1"/>
          </p:cNvSpPr>
          <p:nvPr/>
        </p:nvSpPr>
        <p:spPr bwMode="auto">
          <a:xfrm>
            <a:off x="7086600" y="5072261"/>
            <a:ext cx="3657600" cy="6081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29" tIns="65265" rIns="130529" bIns="65265">
            <a:spAutoFit/>
          </a:bodyPr>
          <a:lstStyle/>
          <a:p>
            <a:pPr algn="ctr" defTabSz="1306513">
              <a:lnSpc>
                <a:spcPct val="5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Sr. 80 </a:t>
            </a:r>
          </a:p>
          <a:p>
            <a:pPr algn="ctr" defTabSz="1306513">
              <a:lnSpc>
                <a:spcPct val="5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Mighty Mouse</a:t>
            </a:r>
            <a:endParaRPr lang="en-US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9525000" y="1770224"/>
            <a:ext cx="3035300" cy="9320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29" tIns="65265" rIns="130529" bIns="65265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Micro</a:t>
            </a:r>
            <a:br>
              <a:rPr lang="en-US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miniature</a:t>
            </a:r>
            <a:endParaRPr lang="en-US" u="sng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319" y="3251071"/>
            <a:ext cx="1382661" cy="12067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300" y="3429398"/>
            <a:ext cx="1254228" cy="903158"/>
          </a:xfrm>
          <a:prstGeom prst="rect">
            <a:avLst/>
          </a:prstGeom>
        </p:spPr>
      </p:pic>
      <p:sp>
        <p:nvSpPr>
          <p:cNvPr id="25" name="Text Box 46"/>
          <p:cNvSpPr txBox="1">
            <a:spLocks noChangeArrowheads="1"/>
          </p:cNvSpPr>
          <p:nvPr/>
        </p:nvSpPr>
        <p:spPr bwMode="auto">
          <a:xfrm>
            <a:off x="9296400" y="5103870"/>
            <a:ext cx="3657600" cy="915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29" tIns="65265" rIns="130529" bIns="65265">
            <a:spAutoFit/>
          </a:bodyPr>
          <a:lstStyle/>
          <a:p>
            <a:pPr algn="ctr" defTabSz="1306513">
              <a:lnSpc>
                <a:spcPct val="5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Sr. 811 </a:t>
            </a:r>
          </a:p>
          <a:p>
            <a:pPr algn="ctr" defTabSz="1306513">
              <a:lnSpc>
                <a:spcPct val="5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Mighty Mouse</a:t>
            </a:r>
          </a:p>
          <a:p>
            <a:pPr algn="ctr" defTabSz="1306513">
              <a:lnSpc>
                <a:spcPct val="5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HD</a:t>
            </a:r>
            <a:endParaRPr lang="en-US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6" name="Text Box 45"/>
          <p:cNvSpPr txBox="1">
            <a:spLocks noChangeArrowheads="1"/>
          </p:cNvSpPr>
          <p:nvPr/>
        </p:nvSpPr>
        <p:spPr bwMode="auto">
          <a:xfrm>
            <a:off x="11671300" y="1752600"/>
            <a:ext cx="3035300" cy="9320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29" tIns="65265" rIns="130529" bIns="65265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Nano</a:t>
            </a:r>
            <a:br>
              <a:rPr lang="en-US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u="sng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miniature</a:t>
            </a:r>
            <a:endParaRPr lang="en-US" u="sng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7" name="Text Box 46"/>
          <p:cNvSpPr txBox="1">
            <a:spLocks noChangeArrowheads="1"/>
          </p:cNvSpPr>
          <p:nvPr/>
        </p:nvSpPr>
        <p:spPr bwMode="auto">
          <a:xfrm>
            <a:off x="11506200" y="5100894"/>
            <a:ext cx="3657600" cy="5934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29" tIns="65265" rIns="130529" bIns="65265">
            <a:spAutoFit/>
          </a:bodyPr>
          <a:lstStyle/>
          <a:p>
            <a:pPr algn="ctr" defTabSz="1306513">
              <a:lnSpc>
                <a:spcPct val="5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Sr. 88 </a:t>
            </a:r>
          </a:p>
          <a:p>
            <a:pPr algn="ctr" defTabSz="1306513">
              <a:lnSpc>
                <a:spcPct val="50000"/>
              </a:lnSpc>
              <a:spcBef>
                <a:spcPct val="50000"/>
              </a:spcBef>
            </a:pPr>
            <a:r>
              <a:rPr lang="en-US" sz="20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SuperFly</a:t>
            </a:r>
            <a:endParaRPr lang="en-US" sz="20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8" name="Picture 6" descr="801-01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39" y="3115528"/>
            <a:ext cx="1703608" cy="147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0312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57" y="390034"/>
            <a:ext cx="11505486" cy="7444727"/>
          </a:xfrm>
          <a:prstGeom prst="rect">
            <a:avLst/>
          </a:prstGeom>
        </p:spPr>
      </p:pic>
      <p:pic>
        <p:nvPicPr>
          <p:cNvPr id="5" name="Picture 4" descr="CaptureTAB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20600" y="2286000"/>
            <a:ext cx="1257476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/>
              <a:t>The Series 89 </a:t>
            </a:r>
            <a:r>
              <a:rPr lang="en-GB" sz="4800" dirty="0" err="1" smtClean="0"/>
              <a:t>Nano</a:t>
            </a:r>
            <a:r>
              <a:rPr lang="en-GB" sz="4800" dirty="0" smtClean="0"/>
              <a:t> Connector Range 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676400"/>
            <a:ext cx="6126480" cy="5638800"/>
          </a:xfrm>
        </p:spPr>
        <p:txBody>
          <a:bodyPr/>
          <a:lstStyle/>
          <a:p>
            <a:r>
              <a:rPr lang="en-GB" dirty="0" smtClean="0"/>
              <a:t>Super small, light weight and versatile, </a:t>
            </a:r>
          </a:p>
          <a:p>
            <a:r>
              <a:rPr lang="en-GB" dirty="0" smtClean="0"/>
              <a:t>High reliability </a:t>
            </a:r>
            <a:r>
              <a:rPr lang="en-GB" dirty="0" err="1" smtClean="0"/>
              <a:t>TwistPin</a:t>
            </a:r>
            <a:r>
              <a:rPr lang="en-GB" dirty="0" smtClean="0"/>
              <a:t> contact system for added performance and reliability.</a:t>
            </a:r>
          </a:p>
          <a:p>
            <a:r>
              <a:rPr lang="en-GB" dirty="0" smtClean="0"/>
              <a:t>Ideally suited for use in down-hole electronics, space systems, missile systems and avionic enclosures.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02562" y="2381250"/>
            <a:ext cx="4816475" cy="3986213"/>
          </a:xfrm>
          <a:prstGeom prst="rect">
            <a:avLst/>
          </a:prstGeom>
          <a:noFill/>
          <a:ln w="38100">
            <a:solidFill>
              <a:srgbClr val="FFFFFF"/>
            </a:solidFill>
          </a:ln>
        </p:spPr>
      </p:pic>
      <p:pic>
        <p:nvPicPr>
          <p:cNvPr id="5" name="Picture 6" descr="rignigh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133600"/>
            <a:ext cx="2087562" cy="1371600"/>
          </a:xfrm>
          <a:prstGeom prst="rect">
            <a:avLst/>
          </a:prstGeom>
          <a:noFill/>
          <a:effectLst>
            <a:outerShdw blurRad="2413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6" name="Picture 7" descr="hubble%2520space%2520telescop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762" y="2133600"/>
            <a:ext cx="1951038" cy="1203325"/>
          </a:xfrm>
          <a:prstGeom prst="rect">
            <a:avLst/>
          </a:prstGeom>
          <a:solidFill>
            <a:srgbClr val="FFFFFF"/>
          </a:soli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blurRad="2413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7" name="Picture 8" descr="Missiles_0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562" y="5243513"/>
            <a:ext cx="1981200" cy="132397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ffectLst>
            <a:outerShdw blurRad="2413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8" name="Picture 9" descr="avionicsbayinnose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7" y="5151438"/>
            <a:ext cx="1920875" cy="137160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ffectLst>
            <a:outerShdw blurRad="2413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9" name="Picture 8" descr="QPL Bug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3657600"/>
            <a:ext cx="983538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0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14630400" cy="1752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Micro-D Connectors</a:t>
            </a:r>
            <a:br>
              <a:rPr lang="en-US" dirty="0" smtClean="0"/>
            </a:br>
            <a:r>
              <a:rPr lang="en-US" dirty="0" smtClean="0"/>
              <a:t>and Cables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13182600" cy="1371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Ultra-Miniature Rectangular Connectors for</a:t>
            </a:r>
            <a:br>
              <a:rPr lang="en-US" dirty="0" smtClean="0"/>
            </a:br>
            <a:r>
              <a:rPr lang="en-US" dirty="0" smtClean="0"/>
              <a:t>Mission-Critical Applications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914400" y="3581400"/>
            <a:ext cx="6324600" cy="4038600"/>
          </a:xfrm>
        </p:spPr>
        <p:txBody>
          <a:bodyPr>
            <a:normAutofit/>
          </a:bodyPr>
          <a:lstStyle/>
          <a:p>
            <a:r>
              <a:rPr lang="en-US" dirty="0" smtClean="0"/>
              <a:t>.050 inch Micro layouts deliver optimal connector package density</a:t>
            </a:r>
          </a:p>
          <a:p>
            <a:r>
              <a:rPr lang="en-US" dirty="0" smtClean="0"/>
              <a:t>Machined shells and </a:t>
            </a:r>
            <a:r>
              <a:rPr lang="en-US" dirty="0" err="1" smtClean="0"/>
              <a:t>TwistPin</a:t>
            </a:r>
            <a:r>
              <a:rPr lang="en-US" dirty="0" smtClean="0"/>
              <a:t> contacts deliver optimal reliability and performance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" name="Picture 6" descr="POSTER 4 Micro-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678182"/>
            <a:ext cx="6400800" cy="417041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8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7" descr="QPL Bug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609600"/>
            <a:ext cx="983538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Series 171 </a:t>
            </a:r>
            <a:r>
              <a:rPr lang="en-US" dirty="0" err="1" smtClean="0"/>
              <a:t>MicroStrips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69720" y="3164204"/>
            <a:ext cx="7193280" cy="3922396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 smtClean="0"/>
              <a:t>New and improved version </a:t>
            </a:r>
            <a:br>
              <a:rPr lang="en-US" sz="4400" dirty="0" smtClean="0"/>
            </a:br>
            <a:r>
              <a:rPr lang="en-US" sz="4400" dirty="0" smtClean="0"/>
              <a:t>of MWS strips</a:t>
            </a:r>
          </a:p>
          <a:p>
            <a:r>
              <a:rPr lang="en-US" sz="4400" dirty="0" smtClean="0"/>
              <a:t>Latches for secure mating</a:t>
            </a:r>
          </a:p>
          <a:p>
            <a:r>
              <a:rPr lang="en-US" sz="4400" dirty="0" smtClean="0"/>
              <a:t>Guide Pins</a:t>
            </a:r>
          </a:p>
          <a:p>
            <a:r>
              <a:rPr lang="en-US" sz="4400" dirty="0" smtClean="0"/>
              <a:t>Board mount </a:t>
            </a:r>
          </a:p>
          <a:p>
            <a:r>
              <a:rPr lang="en-US" sz="4400" dirty="0" smtClean="0"/>
              <a:t>Surface mount</a:t>
            </a:r>
          </a:p>
        </p:txBody>
      </p:sp>
      <p:pic>
        <p:nvPicPr>
          <p:cNvPr id="11" name="Picture 10" descr="MWS Pin Color Is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98" y="3124200"/>
            <a:ext cx="6401102" cy="4576788"/>
          </a:xfrm>
          <a:prstGeom prst="rect">
            <a:avLst/>
          </a:prstGeom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5" name="Picture 4" descr="NEW BUTTO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498" y="3124200"/>
            <a:ext cx="1508760" cy="1524000"/>
          </a:xfrm>
          <a:prstGeom prst="rect">
            <a:avLst/>
          </a:prstGeom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447800"/>
            <a:ext cx="13335000" cy="1752600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marL="489833" marR="0" lvl="0" indent="-489833" algn="ctr" defTabSz="130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ekton Pro Ext" pitchFamily="34" charset="0"/>
                <a:ea typeface="+mn-ea"/>
                <a:cs typeface="Times New Roman" pitchFamily="18" charset="0"/>
              </a:rPr>
              <a:t>When the time arrives to graduate from </a:t>
            </a:r>
            <a:b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ekton Pro Ext" pitchFamily="34" charset="0"/>
                <a:ea typeface="+mn-ea"/>
                <a:cs typeface="Times New Roman" pitchFamily="18" charset="0"/>
              </a:rPr>
            </a:br>
            <a:r>
              <a:rPr lang="en-US" sz="4000" b="1" dirty="0" smtClean="0">
                <a:solidFill>
                  <a:srgbClr val="FFFF00"/>
                </a:solidFill>
                <a:latin typeface="Tekton Pro Ext" pitchFamily="34" charset="0"/>
                <a:cs typeface="Times New Roman" pitchFamily="18" charset="0"/>
              </a:rPr>
              <a:t>COTS performance to Military Performance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ekton Pro Ext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99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MLDM Low-Profile Micro-D</a:t>
            </a:r>
            <a:endParaRPr lang="en-US" dirty="0"/>
          </a:p>
        </p:txBody>
      </p:sp>
      <p:pic>
        <p:nvPicPr>
          <p:cNvPr id="5" name="Picture 4" descr="MLDM 51 vs MWDM-5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28800"/>
            <a:ext cx="4571622" cy="2761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5000" y="2151660"/>
            <a:ext cx="3124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.260” height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01200" y="3675660"/>
            <a:ext cx="3124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.351” height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215166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</a:rPr>
              <a:t>MLDM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367566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</a:rPr>
              <a:t>MWDM-51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NEW BUTTO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295400"/>
            <a:ext cx="1508760" cy="1524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895600" y="4800600"/>
            <a:ext cx="8575180" cy="2622138"/>
            <a:chOff x="1600200" y="4005993"/>
            <a:chExt cx="11775581" cy="3600764"/>
          </a:xfrm>
        </p:grpSpPr>
        <p:pic>
          <p:nvPicPr>
            <p:cNvPr id="12" name="Picture 11" descr="MLDM CBR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3791" y="4375813"/>
              <a:ext cx="3048000" cy="1681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 descr="MLDM SKT Pigtail.pn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0200" y="4005993"/>
              <a:ext cx="3883484" cy="23667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 descr="MLDM Solder Cup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6134" y="4158393"/>
              <a:ext cx="2858058" cy="22067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1982791" y="6296561"/>
              <a:ext cx="3239590" cy="1310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Pre-Wired Pigtail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26191" y="6296561"/>
              <a:ext cx="3239590" cy="1310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Right Angle Board Mount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136191" y="6296561"/>
              <a:ext cx="3239590" cy="718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bg1"/>
                  </a:solidFill>
                </a:rPr>
                <a:t>Solder Cup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28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Well-Master™ 260 (GHTM)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13167360" cy="1752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 smtClean="0">
                <a:solidFill>
                  <a:srgbClr val="FFFF00"/>
                </a:solidFill>
                <a:latin typeface="Tekton Pro Ext" pitchFamily="34" charset="0"/>
              </a:rPr>
              <a:t>The high temperature Micro-D for +260°C applications </a:t>
            </a:r>
            <a:endParaRPr lang="en-US" sz="4800" b="1" dirty="0">
              <a:solidFill>
                <a:srgbClr val="FFFF00"/>
              </a:solidFill>
              <a:latin typeface="Tekton Pro Ext" pitchFamily="34" charset="0"/>
            </a:endParaRPr>
          </a:p>
        </p:txBody>
      </p:sp>
      <p:pic>
        <p:nvPicPr>
          <p:cNvPr id="4" name="Picture 3" descr="GHTM Board Plu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810000"/>
            <a:ext cx="5486411" cy="2950470"/>
          </a:xfrm>
          <a:prstGeom prst="rect">
            <a:avLst/>
          </a:prstGeom>
          <a:ln>
            <a:noFill/>
          </a:ln>
          <a:effectLst>
            <a:outerShdw blurRad="254000" dist="139700" dir="2700000" algn="tl" rotWithShape="0">
              <a:srgbClr val="333333">
                <a:alpha val="60000"/>
              </a:srgbClr>
            </a:outerShdw>
          </a:effectLst>
        </p:spPr>
      </p:pic>
      <p:pic>
        <p:nvPicPr>
          <p:cNvPr id="5" name="Picture 4" descr="Well Drillin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733800"/>
            <a:ext cx="3860800" cy="3720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NEW BUTTO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2209800"/>
            <a:ext cx="150876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6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701675" y="457200"/>
            <a:ext cx="13623925" cy="838200"/>
          </a:xfrm>
        </p:spPr>
        <p:txBody>
          <a:bodyPr/>
          <a:lstStyle/>
          <a:p>
            <a:r>
              <a:rPr lang="en-US" sz="4400" dirty="0" err="1" smtClean="0"/>
              <a:t>HiPer</a:t>
            </a:r>
            <a:r>
              <a:rPr lang="en-US" sz="4400" dirty="0" smtClean="0"/>
              <a:t>-D: </a:t>
            </a:r>
            <a:r>
              <a:rPr lang="en-US" sz="4400" dirty="0" err="1" smtClean="0"/>
              <a:t>Intermateable</a:t>
            </a:r>
            <a:r>
              <a:rPr lang="en-US" sz="4400" dirty="0" smtClean="0"/>
              <a:t> w/ Mil-C-24308</a:t>
            </a:r>
          </a:p>
        </p:txBody>
      </p:sp>
      <p:sp>
        <p:nvSpPr>
          <p:cNvPr id="43010" name="Content Placeholder 2"/>
          <p:cNvSpPr txBox="1">
            <a:spLocks/>
          </p:cNvSpPr>
          <p:nvPr/>
        </p:nvSpPr>
        <p:spPr bwMode="auto">
          <a:xfrm>
            <a:off x="609600" y="1447800"/>
            <a:ext cx="131667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622" tIns="65311" rIns="130622" bIns="65311"/>
          <a:lstStyle/>
          <a:p>
            <a:pPr marL="488950" indent="-488950" algn="ctr">
              <a:spcBef>
                <a:spcPct val="20000"/>
              </a:spcBef>
              <a:buClr>
                <a:srgbClr val="C00000"/>
              </a:buClr>
              <a:buFont typeface="Wingdings" pitchFamily="2" charset="2"/>
              <a:buNone/>
            </a:pPr>
            <a:r>
              <a:rPr lang="en-US" sz="4800" i="1" dirty="0">
                <a:solidFill>
                  <a:srgbClr val="FFFF00"/>
                </a:solidFill>
                <a:latin typeface="Arial Narrow" pitchFamily="34" charset="0"/>
                <a:cs typeface="Times New Roman" pitchFamily="18" charset="0"/>
              </a:rPr>
              <a:t>The Extreme Duty D-Sub Connector</a:t>
            </a:r>
          </a:p>
        </p:txBody>
      </p:sp>
      <p:pic>
        <p:nvPicPr>
          <p:cNvPr id="43012" name="Picture 7" descr="Super-D_pai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590800"/>
            <a:ext cx="120777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632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7" b="3703"/>
          <a:stretch/>
        </p:blipFill>
        <p:spPr>
          <a:xfrm>
            <a:off x="0" y="0"/>
            <a:ext cx="14630399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7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HiPer</a:t>
            </a:r>
            <a:r>
              <a:rPr lang="en-US" dirty="0" smtClean="0"/>
              <a:t>-D 24308</a:t>
            </a:r>
            <a:endParaRPr lang="en-US" dirty="0"/>
          </a:p>
        </p:txBody>
      </p:sp>
      <p:pic>
        <p:nvPicPr>
          <p:cNvPr id="7" name="Picture 6" descr="Super-D Cutaway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2323" y="1600200"/>
            <a:ext cx="12245077" cy="57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3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7200"/>
            <a:ext cx="14630400" cy="1752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Series 79 Micro-Crimp </a:t>
            </a:r>
            <a:br>
              <a:rPr lang="en-US" dirty="0" smtClean="0"/>
            </a:br>
            <a:r>
              <a:rPr lang="en-US" dirty="0" smtClean="0"/>
              <a:t>Connectors and Cables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57400"/>
            <a:ext cx="14630400" cy="1295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Micro-D Connector with Crimp Contacts: Power, Signal and COAX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914400" y="3429000"/>
            <a:ext cx="6324600" cy="3429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Incorporates crimp contact technology into an innovative, precision-machined, micro-density, module-to-chassis connector package</a:t>
            </a:r>
          </a:p>
          <a:p>
            <a:r>
              <a:rPr lang="en-US" dirty="0" smtClean="0"/>
              <a:t>Dozens of tooled layouts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9" name="Picture 8" descr="POSTER 10 Custom Cabl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276600"/>
            <a:ext cx="6363603" cy="415543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487400" cy="1764030"/>
          </a:xfrm>
        </p:spPr>
        <p:txBody>
          <a:bodyPr>
            <a:noAutofit/>
          </a:bodyPr>
          <a:lstStyle/>
          <a:p>
            <a:pPr algn="ctr"/>
            <a:r>
              <a:rPr lang="en-US" sz="3700" dirty="0" smtClean="0"/>
              <a:t>Micro-Crimp Advantage other </a:t>
            </a:r>
            <a:r>
              <a:rPr lang="en-US" sz="3700" dirty="0" err="1" smtClean="0"/>
              <a:t>Rectangulars</a:t>
            </a:r>
            <a:r>
              <a:rPr lang="en-US" sz="3700" dirty="0" smtClean="0"/>
              <a:t>: </a:t>
            </a:r>
            <a:br>
              <a:rPr lang="en-US" sz="3700" dirty="0" smtClean="0"/>
            </a:br>
            <a:r>
              <a:rPr lang="en-US" sz="3700" dirty="0" smtClean="0"/>
              <a:t>Smaller, with Improved </a:t>
            </a:r>
            <a:r>
              <a:rPr lang="en-US" sz="3700" dirty="0"/>
              <a:t>Shielding and Sealing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05000"/>
            <a:ext cx="13182600" cy="12954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Higher Density than MIL-DTL-24308 and ARINC</a:t>
            </a:r>
            <a:br>
              <a:rPr lang="en-US" dirty="0" smtClean="0"/>
            </a:br>
            <a:r>
              <a:rPr lang="en-US" dirty="0" smtClean="0"/>
              <a:t>Better Performance than MIL-PRF-83513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85800" y="3352800"/>
            <a:ext cx="9829800" cy="4303396"/>
          </a:xfrm>
        </p:spPr>
        <p:txBody>
          <a:bodyPr>
            <a:normAutofit/>
          </a:bodyPr>
          <a:lstStyle/>
          <a:p>
            <a:r>
              <a:rPr lang="en-US" dirty="0"/>
              <a:t>EMI spring on plug—aluminum shroud on right angle PCB</a:t>
            </a:r>
          </a:p>
          <a:p>
            <a:r>
              <a:rPr lang="en-US" dirty="0"/>
              <a:t>Shielding effectiveness: 60 dB attenuation min from 100 MHz </a:t>
            </a:r>
            <a:r>
              <a:rPr lang="en-US" dirty="0" smtClean="0"/>
              <a:t>to </a:t>
            </a:r>
            <a:r>
              <a:rPr lang="en-US" dirty="0"/>
              <a:t>1000 MHz</a:t>
            </a:r>
          </a:p>
          <a:p>
            <a:r>
              <a:rPr lang="en-US" dirty="0"/>
              <a:t>IP67 protection from water ingress</a:t>
            </a:r>
          </a:p>
          <a:p>
            <a:r>
              <a:rPr lang="en-US" dirty="0" smtClean="0"/>
              <a:t>Guide pins for blind mating</a:t>
            </a:r>
            <a:endParaRPr lang="en-US" dirty="0"/>
          </a:p>
        </p:txBody>
      </p:sp>
      <p:pic>
        <p:nvPicPr>
          <p:cNvPr id="5" name="Picture 9" descr="Syracuse Plug Concept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63000" y="4038600"/>
            <a:ext cx="58674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028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701675" y="457200"/>
            <a:ext cx="13623925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Special Hermetic </a:t>
            </a:r>
            <a:r>
              <a:rPr lang="en-US" dirty="0" err="1" smtClean="0"/>
              <a:t>Rectangulars</a:t>
            </a:r>
            <a:r>
              <a:rPr lang="en-US" sz="4400" dirty="0" smtClean="0"/>
              <a:t/>
            </a:r>
            <a:br>
              <a:rPr lang="en-US" sz="4400" dirty="0" smtClean="0"/>
            </a:br>
            <a:endParaRPr lang="en-US" sz="4400" dirty="0" smtClean="0"/>
          </a:p>
        </p:txBody>
      </p:sp>
      <p:pic>
        <p:nvPicPr>
          <p:cNvPr id="101379" name="Picture 5" descr="m24308 cop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59563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1981200" y="2057400"/>
            <a:ext cx="5334000" cy="623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495" tIns="65248" rIns="130495" bIns="65248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latin typeface="Verdana" pitchFamily="34" charset="0"/>
              </a:rPr>
              <a:t>MIL-DTL-24308 (QPL)</a:t>
            </a:r>
          </a:p>
        </p:txBody>
      </p:sp>
      <p:sp>
        <p:nvSpPr>
          <p:cNvPr id="101381" name="Text Box 6"/>
          <p:cNvSpPr txBox="1">
            <a:spLocks noChangeArrowheads="1"/>
          </p:cNvSpPr>
          <p:nvPr/>
        </p:nvSpPr>
        <p:spPr bwMode="auto">
          <a:xfrm>
            <a:off x="8305800" y="2035175"/>
            <a:ext cx="5486400" cy="623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495" tIns="65248" rIns="130495" bIns="65248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  <a:latin typeface="Verdana" pitchFamily="34" charset="0"/>
              </a:rPr>
              <a:t>MIL-PRF-83513</a:t>
            </a:r>
          </a:p>
        </p:txBody>
      </p:sp>
      <p:pic>
        <p:nvPicPr>
          <p:cNvPr id="101382" name="Picture 11" descr="Hermetic Micr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6027">
            <a:off x="8864600" y="2630488"/>
            <a:ext cx="4191000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101383" name="Rectangle 12"/>
          <p:cNvSpPr>
            <a:spLocks noChangeArrowheads="1"/>
          </p:cNvSpPr>
          <p:nvPr/>
        </p:nvSpPr>
        <p:spPr bwMode="auto">
          <a:xfrm>
            <a:off x="0" y="6553200"/>
            <a:ext cx="14630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Again…standard catalog product offerings</a:t>
            </a:r>
          </a:p>
        </p:txBody>
      </p:sp>
      <p:pic>
        <p:nvPicPr>
          <p:cNvPr id="9" name="Picture 8" descr="QPL Bug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505200"/>
            <a:ext cx="983538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6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701675" y="457200"/>
            <a:ext cx="13319125" cy="1066800"/>
          </a:xfrm>
        </p:spPr>
        <p:txBody>
          <a:bodyPr/>
          <a:lstStyle/>
          <a:p>
            <a:r>
              <a:rPr lang="en-US" sz="4800" dirty="0" smtClean="0"/>
              <a:t>Special </a:t>
            </a:r>
            <a:r>
              <a:rPr lang="en-US" sz="4800" dirty="0" err="1" smtClean="0"/>
              <a:t>ARINC’s</a:t>
            </a:r>
            <a:r>
              <a:rPr lang="en-US" sz="4800" dirty="0" smtClean="0"/>
              <a:t>: Filters and </a:t>
            </a:r>
            <a:r>
              <a:rPr lang="en-US" sz="4800" dirty="0" err="1" smtClean="0"/>
              <a:t>Quadrax</a:t>
            </a:r>
            <a:endParaRPr lang="en-US" sz="4800" dirty="0" smtClean="0"/>
          </a:p>
        </p:txBody>
      </p:sp>
      <p:pic>
        <p:nvPicPr>
          <p:cNvPr id="90114" name="Picture 4" descr="ARINC 800 Pin Filter 001 (Medium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67200"/>
            <a:ext cx="5425466" cy="291217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6" name="Picture 5" descr="ARINC 60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010400" cy="453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569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13487400" cy="3124200"/>
          </a:xfrm>
        </p:spPr>
        <p:txBody>
          <a:bodyPr rtlCol="0">
            <a:normAutofit/>
          </a:bodyPr>
          <a:lstStyle/>
          <a:p>
            <a:pPr defTabSz="1306220" fontAlgn="auto">
              <a:spcAft>
                <a:spcPts val="0"/>
              </a:spcAft>
              <a:defRPr/>
            </a:pPr>
            <a:r>
              <a:rPr lang="en-US" dirty="0" smtClean="0"/>
              <a:t>Rectangular Series Summary</a:t>
            </a: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-63500" y="3838756"/>
            <a:ext cx="3949700" cy="4225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82" tIns="65292" rIns="130582" bIns="65292">
            <a:spAutoFit/>
          </a:bodyPr>
          <a:lstStyle/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Glenair Sr. 28</a:t>
            </a: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M24308</a:t>
            </a: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5 - 7.5 AMPs</a:t>
            </a: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11 Layouts</a:t>
            </a: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9-104 Positions</a:t>
            </a:r>
          </a:p>
          <a:p>
            <a:pPr algn="ctr" defTabSz="1306513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Crimp, Pre-Wired, Solder Cup, PCB</a:t>
            </a: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-228600" y="1295400"/>
            <a:ext cx="4022725" cy="561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82" tIns="65292" rIns="130582" bIns="65292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2800" dirty="0" err="1" smtClean="0">
                <a:solidFill>
                  <a:srgbClr val="FFFF00"/>
                </a:solidFill>
                <a:latin typeface="Verdana" pitchFamily="34" charset="0"/>
              </a:rPr>
              <a:t>Hiper</a:t>
            </a: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</a:rPr>
              <a:t>-D</a:t>
            </a:r>
            <a:endParaRPr lang="en-US" sz="2800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8105775" y="1295400"/>
            <a:ext cx="2486025" cy="561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82" tIns="65292" rIns="130582" bIns="65292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</a:rPr>
              <a:t>Micro-D</a:t>
            </a:r>
            <a:endParaRPr lang="en-US" sz="2800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3570777" y="1295400"/>
            <a:ext cx="3949700" cy="561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82" tIns="65292" rIns="130582" bIns="65292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</a:rPr>
              <a:t>Micro-Crimp</a:t>
            </a:r>
            <a:endParaRPr lang="en-US" sz="2800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40967" name="Text Box 9"/>
          <p:cNvSpPr txBox="1">
            <a:spLocks noChangeArrowheads="1"/>
          </p:cNvSpPr>
          <p:nvPr/>
        </p:nvSpPr>
        <p:spPr bwMode="auto">
          <a:xfrm>
            <a:off x="7391400" y="4010025"/>
            <a:ext cx="3657600" cy="4656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82" tIns="65292" rIns="130582" bIns="65292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Glenair Sr. 17</a:t>
            </a: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M83513</a:t>
            </a:r>
            <a:endParaRPr lang="en-US" sz="2800" dirty="0">
              <a:solidFill>
                <a:schemeClr val="bg1"/>
              </a:solidFill>
              <a:latin typeface="Verdana" pitchFamily="34" charset="0"/>
            </a:endParaRP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3 AMP</a:t>
            </a: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8 Layouts</a:t>
            </a:r>
            <a:endParaRPr lang="en-US" sz="2800" dirty="0">
              <a:solidFill>
                <a:schemeClr val="bg1"/>
              </a:solidFill>
              <a:latin typeface="Verdana" pitchFamily="34" charset="0"/>
            </a:endParaRP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9-100 </a:t>
            </a:r>
            <a:r>
              <a:rPr lang="en-US" sz="2800" dirty="0">
                <a:solidFill>
                  <a:schemeClr val="bg1"/>
                </a:solidFill>
                <a:latin typeface="Verdana" pitchFamily="34" charset="0"/>
              </a:rPr>
              <a:t>Positions</a:t>
            </a:r>
          </a:p>
          <a:p>
            <a:pPr algn="ctr" defTabSz="1306513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Pre-Wired</a:t>
            </a:r>
            <a:r>
              <a:rPr lang="en-US" sz="2800" dirty="0">
                <a:solidFill>
                  <a:schemeClr val="bg1"/>
                </a:solidFill>
                <a:latin typeface="Verdana" pitchFamily="34" charset="0"/>
              </a:rPr>
              <a:t>, Solder Cup, PCB</a:t>
            </a:r>
          </a:p>
          <a:p>
            <a:pPr algn="ctr" defTabSz="1306513">
              <a:spcBef>
                <a:spcPct val="50000"/>
              </a:spcBef>
            </a:pPr>
            <a:endParaRPr lang="en-US" sz="28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8" name="Text Box 12"/>
          <p:cNvSpPr txBox="1">
            <a:spLocks noChangeArrowheads="1"/>
          </p:cNvSpPr>
          <p:nvPr/>
        </p:nvSpPr>
        <p:spPr bwMode="auto">
          <a:xfrm>
            <a:off x="3723177" y="3994150"/>
            <a:ext cx="3657600" cy="4656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82" tIns="65292" rIns="130582" bIns="65292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Glenair Sr. 79</a:t>
            </a: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N/A</a:t>
            </a:r>
            <a:endParaRPr lang="en-US" sz="2800" dirty="0">
              <a:solidFill>
                <a:schemeClr val="bg1"/>
              </a:solidFill>
              <a:latin typeface="Verdana" pitchFamily="34" charset="0"/>
            </a:endParaRP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5-23 AMP</a:t>
            </a: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31 Layouts</a:t>
            </a:r>
            <a:endParaRPr lang="en-US" sz="2800" dirty="0">
              <a:solidFill>
                <a:schemeClr val="bg1"/>
              </a:solidFill>
              <a:latin typeface="Verdana" pitchFamily="34" charset="0"/>
            </a:endParaRP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Verdana" pitchFamily="34" charset="0"/>
              </a:rPr>
              <a:t>2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-102 </a:t>
            </a:r>
            <a:r>
              <a:rPr lang="en-US" sz="2800" dirty="0">
                <a:solidFill>
                  <a:schemeClr val="bg1"/>
                </a:solidFill>
                <a:latin typeface="Verdana" pitchFamily="34" charset="0"/>
              </a:rPr>
              <a:t>Positions</a:t>
            </a:r>
          </a:p>
          <a:p>
            <a:pPr algn="ctr" defTabSz="1306513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Verdana" pitchFamily="34" charset="0"/>
              </a:rPr>
              <a:t>Crimp, Pre-Wired, Solder Cup, PCB</a:t>
            </a:r>
          </a:p>
          <a:p>
            <a:pPr algn="ctr" defTabSz="1306513">
              <a:spcBef>
                <a:spcPct val="50000"/>
              </a:spcBef>
            </a:pPr>
            <a:endParaRPr lang="en-US" sz="28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9" name="Text Box 20"/>
          <p:cNvSpPr txBox="1">
            <a:spLocks noChangeArrowheads="1"/>
          </p:cNvSpPr>
          <p:nvPr/>
        </p:nvSpPr>
        <p:spPr bwMode="auto">
          <a:xfrm>
            <a:off x="11430000" y="1295400"/>
            <a:ext cx="2486025" cy="561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82" tIns="65292" rIns="130582" bIns="65292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  <a:latin typeface="Verdana" pitchFamily="34" charset="0"/>
              </a:rPr>
              <a:t>Nano</a:t>
            </a:r>
          </a:p>
        </p:txBody>
      </p:sp>
      <p:sp>
        <p:nvSpPr>
          <p:cNvPr id="40970" name="Text Box 21"/>
          <p:cNvSpPr txBox="1">
            <a:spLocks noChangeArrowheads="1"/>
          </p:cNvSpPr>
          <p:nvPr/>
        </p:nvSpPr>
        <p:spPr bwMode="auto">
          <a:xfrm>
            <a:off x="10972800" y="4038600"/>
            <a:ext cx="3657600" cy="35789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30582" tIns="65292" rIns="130582" bIns="65292">
            <a:spAutoFit/>
          </a:bodyPr>
          <a:lstStyle/>
          <a:p>
            <a:pPr algn="ctr" defTabSz="1306513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Glenair Sr. 89</a:t>
            </a: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M32139</a:t>
            </a:r>
            <a:endParaRPr lang="en-US" sz="2800" dirty="0">
              <a:solidFill>
                <a:schemeClr val="bg1"/>
              </a:solidFill>
              <a:latin typeface="Verdana" pitchFamily="34" charset="0"/>
            </a:endParaRP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1 AMP</a:t>
            </a: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7 Layouts</a:t>
            </a:r>
            <a:endParaRPr lang="en-US" sz="2800" dirty="0">
              <a:solidFill>
                <a:schemeClr val="bg1"/>
              </a:solidFill>
              <a:latin typeface="Verdana" pitchFamily="34" charset="0"/>
            </a:endParaRPr>
          </a:p>
          <a:p>
            <a:pPr algn="ctr" defTabSz="130651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9-51 </a:t>
            </a:r>
            <a:r>
              <a:rPr lang="en-US" sz="2800" dirty="0">
                <a:solidFill>
                  <a:schemeClr val="bg1"/>
                </a:solidFill>
                <a:latin typeface="Verdana" pitchFamily="34" charset="0"/>
              </a:rPr>
              <a:t>Positions</a:t>
            </a:r>
          </a:p>
          <a:p>
            <a:pPr algn="ctr" defTabSz="1306513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Pre-Wired</a:t>
            </a:r>
            <a:r>
              <a:rPr lang="en-US" sz="2800" dirty="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</a:rPr>
              <a:t>PCB</a:t>
            </a:r>
            <a:endParaRPr lang="en-US" sz="2800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40974" name="Picture 29" descr="Nano on Penny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2045168"/>
            <a:ext cx="2990850" cy="199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437357"/>
            <a:ext cx="3551846" cy="2544093"/>
          </a:xfrm>
          <a:prstGeom prst="rect">
            <a:avLst/>
          </a:prstGeom>
        </p:spPr>
      </p:pic>
      <p:pic>
        <p:nvPicPr>
          <p:cNvPr id="17" name="Picture 28" descr="CBR Color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835326"/>
            <a:ext cx="250782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 descr="Syracuse Plug Concept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3136" y="1524000"/>
            <a:ext cx="4230264" cy="2252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15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eTAB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20600" y="2819400"/>
            <a:ext cx="1219371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0102"/>
            <a:ext cx="11430000" cy="7395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182600" cy="1066800"/>
          </a:xfrm>
        </p:spPr>
        <p:txBody>
          <a:bodyPr/>
          <a:lstStyle/>
          <a:p>
            <a:pPr algn="ctr"/>
            <a:r>
              <a:rPr lang="en-US" dirty="0" smtClean="0"/>
              <a:t>MIL-DTL-38999 Type</a:t>
            </a:r>
          </a:p>
        </p:txBody>
      </p:sp>
      <p:sp>
        <p:nvSpPr>
          <p:cNvPr id="40962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13258800" cy="914400"/>
          </a:xfrm>
        </p:spPr>
        <p:txBody>
          <a:bodyPr/>
          <a:lstStyle/>
          <a:p>
            <a:pPr algn="ctr"/>
            <a:r>
              <a:rPr lang="en-US" dirty="0" smtClean="0">
                <a:cs typeface="Times New Roman" pitchFamily="18" charset="0"/>
              </a:rPr>
              <a:t>Most Popular Aerospace Fiber Optic Connection System</a:t>
            </a:r>
          </a:p>
        </p:txBody>
      </p:sp>
      <p:pic>
        <p:nvPicPr>
          <p:cNvPr id="40963" name="Picture 5" descr="38999 Fiber Connecto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661">
            <a:off x="2425700" y="3522663"/>
            <a:ext cx="3595687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40964" name="Picture 6" descr="38999 Fiber Receptacl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900" y="3409950"/>
            <a:ext cx="38989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7" name="Picture 7" descr="38999 Fiber Terminu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2" y="2743200"/>
            <a:ext cx="591343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 descr="QPL Bug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2286000"/>
            <a:ext cx="983538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258800" cy="1066800"/>
          </a:xfrm>
        </p:spPr>
        <p:txBody>
          <a:bodyPr/>
          <a:lstStyle/>
          <a:p>
            <a:pPr algn="ctr"/>
            <a:r>
              <a:rPr lang="en-US" dirty="0" smtClean="0"/>
              <a:t>High Density (GHD)</a:t>
            </a:r>
          </a:p>
        </p:txBody>
      </p:sp>
      <p:sp>
        <p:nvSpPr>
          <p:cNvPr id="43010" name="Subtitle 2"/>
          <p:cNvSpPr>
            <a:spLocks noGrp="1"/>
          </p:cNvSpPr>
          <p:nvPr>
            <p:ph type="subTitle" idx="1"/>
          </p:nvPr>
        </p:nvSpPr>
        <p:spPr>
          <a:xfrm>
            <a:off x="685800" y="1600200"/>
            <a:ext cx="13258800" cy="762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>
                <a:cs typeface="Times New Roman" pitchFamily="18" charset="0"/>
              </a:rPr>
              <a:t>For 50% + Size and Weight Reduction</a:t>
            </a:r>
          </a:p>
          <a:p>
            <a:endParaRPr lang="en-US" dirty="0" smtClean="0">
              <a:cs typeface="Times New Roman" pitchFamily="18" charset="0"/>
            </a:endParaRPr>
          </a:p>
        </p:txBody>
      </p:sp>
      <p:pic>
        <p:nvPicPr>
          <p:cNvPr id="43011" name="Picture 4" descr="HD Fiber Plu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971800"/>
            <a:ext cx="432752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43012" name="Picture 5" descr="HD Fiber Receptacl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971800"/>
            <a:ext cx="37179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7" name="Picture 6" descr="HD Fiber Termini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9030">
            <a:off x="6070600" y="3813175"/>
            <a:ext cx="331628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8" name="Picture 7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defTabSz="1306220" fontAlgn="auto">
              <a:spcAft>
                <a:spcPts val="0"/>
              </a:spcAft>
              <a:defRPr/>
            </a:pPr>
            <a:r>
              <a:rPr lang="en-US" sz="4400" dirty="0" smtClean="0"/>
              <a:t>Size #23 Fiber Optic Mighty Mouse</a:t>
            </a:r>
            <a:endParaRPr lang="en-US" sz="44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85800" y="1295400"/>
            <a:ext cx="13182600" cy="1524000"/>
          </a:xfrm>
        </p:spPr>
        <p:txBody>
          <a:bodyPr/>
          <a:lstStyle/>
          <a:p>
            <a:r>
              <a:rPr lang="en-US" dirty="0" smtClean="0"/>
              <a:t>Even Smaller and Lighter</a:t>
            </a:r>
            <a:endParaRPr lang="en-US" dirty="0"/>
          </a:p>
        </p:txBody>
      </p:sp>
      <p:pic>
        <p:nvPicPr>
          <p:cNvPr id="5" name="Picture 4" descr="CaptureMM fiber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514598"/>
            <a:ext cx="11534776" cy="4267202"/>
          </a:xfrm>
          <a:prstGeom prst="rect">
            <a:avLst/>
          </a:prstGeom>
        </p:spPr>
      </p:pic>
      <p:pic>
        <p:nvPicPr>
          <p:cNvPr id="8" name="Picture 4" descr="NEW BUTTO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1676400"/>
            <a:ext cx="15081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41300" dist="50800" dir="5400000" algn="ctr" rotWithShape="0">
              <a:schemeClr val="tx1">
                <a:alpha val="6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430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1675" y="304800"/>
            <a:ext cx="13166725" cy="1371600"/>
          </a:xfrm>
        </p:spPr>
        <p:txBody>
          <a:bodyPr/>
          <a:lstStyle/>
          <a:p>
            <a:r>
              <a:rPr lang="en-US" dirty="0" smtClean="0"/>
              <a:t>Contacts and Wire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15" y="419201"/>
            <a:ext cx="11422759" cy="7391197"/>
          </a:xfrm>
          <a:prstGeom prst="rect">
            <a:avLst/>
          </a:prstGeom>
        </p:spPr>
      </p:pic>
      <p:pic>
        <p:nvPicPr>
          <p:cNvPr id="9" name="Picture 8" descr="CaptureTAB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58620" y="381000"/>
            <a:ext cx="1257476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701675" y="457200"/>
            <a:ext cx="13319125" cy="1371600"/>
          </a:xfrm>
        </p:spPr>
        <p:txBody>
          <a:bodyPr/>
          <a:lstStyle/>
          <a:p>
            <a:r>
              <a:rPr lang="en-US" sz="4400" dirty="0" smtClean="0"/>
              <a:t>M28876 Fiber Optic Connection System</a:t>
            </a:r>
          </a:p>
        </p:txBody>
      </p:sp>
      <p:pic>
        <p:nvPicPr>
          <p:cNvPr id="50178" name="Picture 17" descr="m2887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781" y="1493837"/>
            <a:ext cx="6538913" cy="3182938"/>
          </a:xfrm>
          <a:prstGeom prst="rect">
            <a:avLst/>
          </a:prstGeom>
          <a:solidFill>
            <a:srgbClr val="FFFFFF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0179" name="Rectangle 22"/>
          <p:cNvSpPr>
            <a:spLocks noChangeArrowheads="1"/>
          </p:cNvSpPr>
          <p:nvPr/>
        </p:nvSpPr>
        <p:spPr bwMode="auto">
          <a:xfrm>
            <a:off x="4252118" y="7437437"/>
            <a:ext cx="6218238" cy="411163"/>
          </a:xfrm>
          <a:prstGeom prst="rect">
            <a:avLst/>
          </a:prstGeom>
          <a:solidFill>
            <a:srgbClr val="FFFFFF"/>
          </a:solidFill>
          <a:ln w="12700">
            <a:solidFill>
              <a:srgbClr val="CA2E3D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/>
          <a:p>
            <a:pPr algn="ctr" defTabSz="1306513">
              <a:spcBef>
                <a:spcPct val="50000"/>
              </a:spcBef>
            </a:pPr>
            <a:r>
              <a:rPr lang="en-US" sz="2000">
                <a:latin typeface="Verdana" pitchFamily="34" charset="0"/>
              </a:rPr>
              <a:t>Glenair M29504/14 and /15 Termini</a:t>
            </a:r>
          </a:p>
        </p:txBody>
      </p:sp>
      <p:pic>
        <p:nvPicPr>
          <p:cNvPr id="50180" name="Picture 23" descr="FO Term #13 ps2"/>
          <p:cNvPicPr>
            <a:picLocks noChangeAspect="1" noChangeArrowheads="1"/>
          </p:cNvPicPr>
          <p:nvPr/>
        </p:nvPicPr>
        <p:blipFill>
          <a:blip r:embed="rId4" cstate="email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81" y="5075237"/>
            <a:ext cx="1050131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4" descr="FO Term #13 ps2"/>
          <p:cNvPicPr>
            <a:picLocks noChangeAspect="1" noChangeArrowheads="1"/>
          </p:cNvPicPr>
          <p:nvPr/>
        </p:nvPicPr>
        <p:blipFill>
          <a:blip r:embed="rId5" cstate="email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7" y="5989637"/>
            <a:ext cx="1051560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7010400"/>
            <a:ext cx="1699985" cy="820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7" descr="QPL Bug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19200"/>
            <a:ext cx="983538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258800" cy="1764030"/>
          </a:xfrm>
        </p:spPr>
        <p:txBody>
          <a:bodyPr rtlCol="0">
            <a:normAutofit fontScale="90000"/>
          </a:bodyPr>
          <a:lstStyle/>
          <a:p>
            <a:pPr algn="ctr" defTabSz="1306220" fontAlgn="auto">
              <a:spcAft>
                <a:spcPts val="0"/>
              </a:spcAft>
              <a:defRPr/>
            </a:pPr>
            <a:r>
              <a:rPr lang="en-US" dirty="0" smtClean="0"/>
              <a:t>GFOCA M83526 Compliant </a:t>
            </a:r>
            <a:br>
              <a:rPr lang="en-US" dirty="0" smtClean="0"/>
            </a:br>
            <a:r>
              <a:rPr lang="en-US" dirty="0" smtClean="0"/>
              <a:t>Hermaphroditic</a:t>
            </a:r>
            <a:endParaRPr lang="en-US" dirty="0"/>
          </a:p>
        </p:txBody>
      </p:sp>
      <p:pic>
        <p:nvPicPr>
          <p:cNvPr id="9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9" descr="GFOCA spool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74" y="2775428"/>
            <a:ext cx="4768848" cy="3962400"/>
          </a:xfrm>
          <a:prstGeom prst="rect">
            <a:avLst/>
          </a:prstGeom>
        </p:spPr>
      </p:pic>
      <p:pic>
        <p:nvPicPr>
          <p:cNvPr id="12" name="Picture 11" descr="GFOCA herm. cable conx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474" y="2013428"/>
            <a:ext cx="4366726" cy="3957820"/>
          </a:xfrm>
          <a:prstGeom prst="rect">
            <a:avLst/>
          </a:prstGeom>
        </p:spPr>
      </p:pic>
      <p:pic>
        <p:nvPicPr>
          <p:cNvPr id="13" name="Picture 12" descr="GFOCA dust cap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74" y="2242028"/>
            <a:ext cx="3470088" cy="2738400"/>
          </a:xfrm>
          <a:prstGeom prst="rect">
            <a:avLst/>
          </a:prstGeom>
        </p:spPr>
      </p:pic>
      <p:pic>
        <p:nvPicPr>
          <p:cNvPr id="14" name="Picture 13" descr="butt-joint terminus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074" y="5366228"/>
            <a:ext cx="3800400" cy="164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0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258800" cy="1764030"/>
          </a:xfrm>
        </p:spPr>
        <p:txBody>
          <a:bodyPr rtlCol="0">
            <a:normAutofit/>
          </a:bodyPr>
          <a:lstStyle/>
          <a:p>
            <a:pPr algn="ctr" defTabSz="1306220" fontAlgn="auto">
              <a:spcAft>
                <a:spcPts val="0"/>
              </a:spcAft>
              <a:defRPr/>
            </a:pPr>
            <a:r>
              <a:rPr lang="en-US" dirty="0" smtClean="0"/>
              <a:t>Eye-Beam Fiber Optics</a:t>
            </a:r>
            <a:endParaRPr lang="en-US" dirty="0"/>
          </a:p>
        </p:txBody>
      </p:sp>
      <p:pic>
        <p:nvPicPr>
          <p:cNvPr id="128003" name="Picture 5" descr="3899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0" y="1795462"/>
            <a:ext cx="3232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28005" name="Picture 7" descr="COTS_pi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81400"/>
            <a:ext cx="4572000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28006" name="Picture 8" descr="COTS_recep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648200"/>
            <a:ext cx="4572000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28007" name="Picture 10" descr="COMM_faces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572000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9" name="Picture 8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8002" name="Picture 4" descr="NEW BUTTON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"/>
            <a:ext cx="15081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Eye-Beam Micro (2)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181600"/>
            <a:ext cx="3605750" cy="197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0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457200"/>
            <a:ext cx="13182600" cy="1763713"/>
          </a:xfrm>
        </p:spPr>
        <p:txBody>
          <a:bodyPr/>
          <a:lstStyle/>
          <a:p>
            <a:r>
              <a:rPr lang="en-US" dirty="0" smtClean="0"/>
              <a:t>Eye-Beam Grin Lens Terminus</a:t>
            </a:r>
          </a:p>
        </p:txBody>
      </p:sp>
      <p:sp>
        <p:nvSpPr>
          <p:cNvPr id="165892" name="TextBox 41"/>
          <p:cNvSpPr txBox="1">
            <a:spLocks noChangeArrowheads="1"/>
          </p:cNvSpPr>
          <p:nvPr/>
        </p:nvSpPr>
        <p:spPr bwMode="auto">
          <a:xfrm>
            <a:off x="4448175" y="4419600"/>
            <a:ext cx="61833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sz="2000">
                <a:solidFill>
                  <a:schemeClr val="bg1"/>
                </a:solidFill>
              </a:rPr>
              <a:t>9.0 micron core is expanded to approx. 270 microns.</a:t>
            </a:r>
            <a:endParaRPr lang="en-US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 Fiber surfaces protected and do not touch.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 Easy clean of lens surface.</a:t>
            </a:r>
          </a:p>
        </p:txBody>
      </p:sp>
      <p:sp>
        <p:nvSpPr>
          <p:cNvPr id="165893" name="Rectangle 42"/>
          <p:cNvSpPr>
            <a:spLocks noChangeArrowheads="1"/>
          </p:cNvSpPr>
          <p:nvPr/>
        </p:nvSpPr>
        <p:spPr bwMode="auto">
          <a:xfrm>
            <a:off x="4524375" y="1600200"/>
            <a:ext cx="6172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9.0 micron fiber core.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Fiber surfaces exposed and susceptible to damage.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must be cleaned prior to mating.</a:t>
            </a:r>
          </a:p>
        </p:txBody>
      </p: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1628775" y="2590800"/>
            <a:ext cx="11125200" cy="1827213"/>
            <a:chOff x="2016" y="2160"/>
            <a:chExt cx="4968" cy="816"/>
          </a:xfrm>
        </p:grpSpPr>
        <p:sp>
          <p:nvSpPr>
            <p:cNvPr id="165895" name="AutoShape 5"/>
            <p:cNvSpPr>
              <a:spLocks noChangeArrowheads="1"/>
            </p:cNvSpPr>
            <p:nvPr/>
          </p:nvSpPr>
          <p:spPr bwMode="auto">
            <a:xfrm rot="5400000">
              <a:off x="2328" y="2485"/>
              <a:ext cx="384" cy="144"/>
            </a:xfrm>
            <a:custGeom>
              <a:avLst/>
              <a:gdLst>
                <a:gd name="T0" fmla="*/ 6 w 21600"/>
                <a:gd name="T1" fmla="*/ 0 h 21600"/>
                <a:gd name="T2" fmla="*/ 3 w 21600"/>
                <a:gd name="T3" fmla="*/ 1 h 21600"/>
                <a:gd name="T4" fmla="*/ 1 w 21600"/>
                <a:gd name="T5" fmla="*/ 0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50000">
                  <a:srgbClr val="EAEAEA"/>
                </a:gs>
                <a:gs pos="100000">
                  <a:srgbClr val="96969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65896" name="Rectangle 6"/>
            <p:cNvSpPr>
              <a:spLocks noChangeArrowheads="1"/>
            </p:cNvSpPr>
            <p:nvPr/>
          </p:nvSpPr>
          <p:spPr bwMode="auto">
            <a:xfrm>
              <a:off x="4200" y="2268"/>
              <a:ext cx="2784" cy="576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50000">
                  <a:srgbClr val="EAEAEA"/>
                </a:gs>
                <a:gs pos="100000">
                  <a:srgbClr val="96969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897" name="Rectangle 7"/>
            <p:cNvSpPr>
              <a:spLocks noChangeArrowheads="1"/>
            </p:cNvSpPr>
            <p:nvPr/>
          </p:nvSpPr>
          <p:spPr bwMode="auto">
            <a:xfrm>
              <a:off x="4081" y="2160"/>
              <a:ext cx="144" cy="816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50000">
                  <a:srgbClr val="EAEAEA"/>
                </a:gs>
                <a:gs pos="100000">
                  <a:srgbClr val="96969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898" name="AutoShape 8"/>
            <p:cNvSpPr>
              <a:spLocks noChangeArrowheads="1"/>
            </p:cNvSpPr>
            <p:nvPr/>
          </p:nvSpPr>
          <p:spPr bwMode="auto">
            <a:xfrm rot="5400000">
              <a:off x="3625" y="2520"/>
              <a:ext cx="816" cy="96"/>
            </a:xfrm>
            <a:custGeom>
              <a:avLst/>
              <a:gdLst>
                <a:gd name="T0" fmla="*/ 27 w 21600"/>
                <a:gd name="T1" fmla="*/ 0 h 21600"/>
                <a:gd name="T2" fmla="*/ 15 w 21600"/>
                <a:gd name="T3" fmla="*/ 0 h 21600"/>
                <a:gd name="T4" fmla="*/ 4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50000">
                  <a:srgbClr val="EAEAEA"/>
                </a:gs>
                <a:gs pos="100000">
                  <a:srgbClr val="96969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65899" name="Rectangle 9"/>
            <p:cNvSpPr>
              <a:spLocks noChangeArrowheads="1"/>
            </p:cNvSpPr>
            <p:nvPr/>
          </p:nvSpPr>
          <p:spPr bwMode="auto">
            <a:xfrm>
              <a:off x="2592" y="2364"/>
              <a:ext cx="1392" cy="384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50000">
                  <a:srgbClr val="EAEAEA"/>
                </a:gs>
                <a:gs pos="100000">
                  <a:srgbClr val="96969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Rectangle 15"/>
            <p:cNvSpPr>
              <a:spLocks noChangeArrowheads="1"/>
            </p:cNvSpPr>
            <p:nvPr/>
          </p:nvSpPr>
          <p:spPr bwMode="auto">
            <a:xfrm>
              <a:off x="2529" y="2451"/>
              <a:ext cx="1455" cy="209"/>
            </a:xfrm>
            <a:prstGeom prst="rect">
              <a:avLst/>
            </a:prstGeom>
            <a:gradFill rotWithShape="1">
              <a:gsLst>
                <a:gs pos="0">
                  <a:srgbClr val="ECECEC"/>
                </a:gs>
                <a:gs pos="50000">
                  <a:schemeClr val="bg1"/>
                </a:gs>
                <a:gs pos="100000">
                  <a:srgbClr val="ECECEC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6640" name="AutoShape 16"/>
            <p:cNvSpPr>
              <a:spLocks noChangeArrowheads="1"/>
            </p:cNvSpPr>
            <p:nvPr/>
          </p:nvSpPr>
          <p:spPr bwMode="auto">
            <a:xfrm rot="5400000">
              <a:off x="2384" y="2518"/>
              <a:ext cx="209" cy="74"/>
            </a:xfrm>
            <a:custGeom>
              <a:avLst/>
              <a:gdLst>
                <a:gd name="T0" fmla="*/ 183 w 21600"/>
                <a:gd name="T1" fmla="*/ 38 h 21600"/>
                <a:gd name="T2" fmla="*/ 105 w 21600"/>
                <a:gd name="T3" fmla="*/ 75 h 21600"/>
                <a:gd name="T4" fmla="*/ 26 w 21600"/>
                <a:gd name="T5" fmla="*/ 38 h 21600"/>
                <a:gd name="T6" fmla="*/ 10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47 w 21600"/>
                <a:gd name="T13" fmla="*/ 4608 h 21600"/>
                <a:gd name="T14" fmla="*/ 17053 w 21600"/>
                <a:gd name="T15" fmla="*/ 169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CECEC"/>
                </a:gs>
                <a:gs pos="50000">
                  <a:schemeClr val="bg1"/>
                </a:gs>
                <a:gs pos="100000">
                  <a:srgbClr val="ECECE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2016" y="2460"/>
              <a:ext cx="209" cy="209"/>
              <a:chOff x="1728" y="1056"/>
              <a:chExt cx="528" cy="528"/>
            </a:xfrm>
          </p:grpSpPr>
          <p:sp>
            <p:nvSpPr>
              <p:cNvPr id="165903" name="Oval 18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528" cy="528"/>
              </a:xfrm>
              <a:prstGeom prst="ellipse">
                <a:avLst/>
              </a:prstGeom>
              <a:solidFill>
                <a:srgbClr val="ECECE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904" name="Oval 19"/>
              <p:cNvSpPr>
                <a:spLocks noChangeArrowheads="1"/>
              </p:cNvSpPr>
              <p:nvPr/>
            </p:nvSpPr>
            <p:spPr bwMode="auto">
              <a:xfrm>
                <a:off x="1968" y="1296"/>
                <a:ext cx="48" cy="48"/>
              </a:xfrm>
              <a:prstGeom prst="ellipse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5905" name="Line 39"/>
            <p:cNvSpPr>
              <a:spLocks noChangeShapeType="1"/>
            </p:cNvSpPr>
            <p:nvPr/>
          </p:nvSpPr>
          <p:spPr bwMode="auto">
            <a:xfrm>
              <a:off x="2448" y="2556"/>
              <a:ext cx="1536" cy="0"/>
            </a:xfrm>
            <a:prstGeom prst="line">
              <a:avLst/>
            </a:prstGeom>
            <a:noFill/>
            <a:ln w="25400">
              <a:pattFill prst="pct70">
                <a:fgClr>
                  <a:srgbClr val="FF0000"/>
                </a:fgClr>
                <a:bgClr>
                  <a:srgbClr val="F76565"/>
                </a:bgClr>
              </a:patt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1552575" y="5638800"/>
            <a:ext cx="11249025" cy="1830388"/>
            <a:chOff x="1986" y="3360"/>
            <a:chExt cx="5017" cy="816"/>
          </a:xfrm>
        </p:grpSpPr>
        <p:sp>
          <p:nvSpPr>
            <p:cNvPr id="165907" name="AutoShape 10"/>
            <p:cNvSpPr>
              <a:spLocks noChangeArrowheads="1"/>
            </p:cNvSpPr>
            <p:nvPr/>
          </p:nvSpPr>
          <p:spPr bwMode="auto">
            <a:xfrm rot="5400000">
              <a:off x="2362" y="3702"/>
              <a:ext cx="384" cy="115"/>
            </a:xfrm>
            <a:custGeom>
              <a:avLst/>
              <a:gdLst>
                <a:gd name="T0" fmla="*/ 6 w 21600"/>
                <a:gd name="T1" fmla="*/ 0 h 21600"/>
                <a:gd name="T2" fmla="*/ 3 w 21600"/>
                <a:gd name="T3" fmla="*/ 1 h 21600"/>
                <a:gd name="T4" fmla="*/ 1 w 21600"/>
                <a:gd name="T5" fmla="*/ 0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8 h 21600"/>
                <a:gd name="T14" fmla="*/ 17100 w 21600"/>
                <a:gd name="T15" fmla="*/ 17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50000">
                  <a:srgbClr val="EAEAEA"/>
                </a:gs>
                <a:gs pos="100000">
                  <a:srgbClr val="96969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65908" name="Rectangle 11"/>
            <p:cNvSpPr>
              <a:spLocks noChangeArrowheads="1"/>
            </p:cNvSpPr>
            <p:nvPr/>
          </p:nvSpPr>
          <p:spPr bwMode="auto">
            <a:xfrm>
              <a:off x="4219" y="3468"/>
              <a:ext cx="2784" cy="576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50000">
                  <a:srgbClr val="EAEAEA"/>
                </a:gs>
                <a:gs pos="100000">
                  <a:srgbClr val="96969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09" name="Rectangle 12"/>
            <p:cNvSpPr>
              <a:spLocks noChangeArrowheads="1"/>
            </p:cNvSpPr>
            <p:nvPr/>
          </p:nvSpPr>
          <p:spPr bwMode="auto">
            <a:xfrm>
              <a:off x="4100" y="3360"/>
              <a:ext cx="144" cy="816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50000">
                  <a:srgbClr val="EAEAEA"/>
                </a:gs>
                <a:gs pos="100000">
                  <a:srgbClr val="96969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10" name="AutoShape 13"/>
            <p:cNvSpPr>
              <a:spLocks noChangeArrowheads="1"/>
            </p:cNvSpPr>
            <p:nvPr/>
          </p:nvSpPr>
          <p:spPr bwMode="auto">
            <a:xfrm rot="5400000">
              <a:off x="3644" y="3720"/>
              <a:ext cx="816" cy="96"/>
            </a:xfrm>
            <a:custGeom>
              <a:avLst/>
              <a:gdLst>
                <a:gd name="T0" fmla="*/ 27 w 21600"/>
                <a:gd name="T1" fmla="*/ 0 h 21600"/>
                <a:gd name="T2" fmla="*/ 15 w 21600"/>
                <a:gd name="T3" fmla="*/ 0 h 21600"/>
                <a:gd name="T4" fmla="*/ 4 w 21600"/>
                <a:gd name="T5" fmla="*/ 0 h 21600"/>
                <a:gd name="T6" fmla="*/ 1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50000">
                  <a:srgbClr val="EAEAEA"/>
                </a:gs>
                <a:gs pos="100000">
                  <a:srgbClr val="969696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65911" name="Rectangle 14"/>
            <p:cNvSpPr>
              <a:spLocks noChangeArrowheads="1"/>
            </p:cNvSpPr>
            <p:nvPr/>
          </p:nvSpPr>
          <p:spPr bwMode="auto">
            <a:xfrm>
              <a:off x="2611" y="3564"/>
              <a:ext cx="1392" cy="384"/>
            </a:xfrm>
            <a:prstGeom prst="rect">
              <a:avLst/>
            </a:prstGeom>
            <a:gradFill rotWithShape="1">
              <a:gsLst>
                <a:gs pos="0">
                  <a:srgbClr val="969696"/>
                </a:gs>
                <a:gs pos="50000">
                  <a:srgbClr val="EAEAEA"/>
                </a:gs>
                <a:gs pos="100000">
                  <a:srgbClr val="96969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Rectangle 20"/>
            <p:cNvSpPr>
              <a:spLocks noChangeArrowheads="1"/>
            </p:cNvSpPr>
            <p:nvPr/>
          </p:nvSpPr>
          <p:spPr bwMode="auto">
            <a:xfrm>
              <a:off x="3166" y="3615"/>
              <a:ext cx="837" cy="286"/>
            </a:xfrm>
            <a:prstGeom prst="rect">
              <a:avLst/>
            </a:prstGeom>
            <a:gradFill rotWithShape="1">
              <a:gsLst>
                <a:gs pos="0">
                  <a:srgbClr val="ECECEC"/>
                </a:gs>
                <a:gs pos="50000">
                  <a:schemeClr val="bg1"/>
                </a:gs>
                <a:gs pos="100000">
                  <a:srgbClr val="ECECEC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6645" name="AutoShape 21"/>
            <p:cNvSpPr>
              <a:spLocks noChangeArrowheads="1"/>
            </p:cNvSpPr>
            <p:nvPr/>
          </p:nvSpPr>
          <p:spPr bwMode="auto">
            <a:xfrm rot="5400000">
              <a:off x="2989" y="3720"/>
              <a:ext cx="286" cy="76"/>
            </a:xfrm>
            <a:custGeom>
              <a:avLst/>
              <a:gdLst>
                <a:gd name="T0" fmla="*/ 250 w 21600"/>
                <a:gd name="T1" fmla="*/ 38 h 21600"/>
                <a:gd name="T2" fmla="*/ 143 w 21600"/>
                <a:gd name="T3" fmla="*/ 76 h 21600"/>
                <a:gd name="T4" fmla="*/ 36 w 21600"/>
                <a:gd name="T5" fmla="*/ 38 h 21600"/>
                <a:gd name="T6" fmla="*/ 14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1 w 21600"/>
                <a:gd name="T13" fmla="*/ 4547 h 21600"/>
                <a:gd name="T14" fmla="*/ 17069 w 21600"/>
                <a:gd name="T15" fmla="*/ 170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ECECEC"/>
                </a:gs>
                <a:gs pos="50000">
                  <a:schemeClr val="bg1"/>
                </a:gs>
                <a:gs pos="100000">
                  <a:srgbClr val="ECECE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6646" name="Rectangle 22"/>
            <p:cNvSpPr>
              <a:spLocks noChangeArrowheads="1"/>
            </p:cNvSpPr>
            <p:nvPr/>
          </p:nvSpPr>
          <p:spPr bwMode="auto">
            <a:xfrm>
              <a:off x="3030" y="3748"/>
              <a:ext cx="973" cy="19"/>
            </a:xfrm>
            <a:prstGeom prst="rect">
              <a:avLst/>
            </a:prstGeom>
            <a:gradFill rotWithShape="1">
              <a:gsLst>
                <a:gs pos="0">
                  <a:srgbClr val="FF7979">
                    <a:alpha val="42999"/>
                  </a:srgbClr>
                </a:gs>
                <a:gs pos="50000">
                  <a:srgbClr val="FF2929"/>
                </a:gs>
                <a:gs pos="100000">
                  <a:srgbClr val="FF7979">
                    <a:alpha val="42999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5917" name="Rectangle 23"/>
            <p:cNvSpPr>
              <a:spLocks noChangeArrowheads="1"/>
            </p:cNvSpPr>
            <p:nvPr/>
          </p:nvSpPr>
          <p:spPr bwMode="auto">
            <a:xfrm>
              <a:off x="2592" y="3615"/>
              <a:ext cx="502" cy="286"/>
            </a:xfrm>
            <a:prstGeom prst="rect">
              <a:avLst/>
            </a:prstGeom>
            <a:gradFill rotWithShape="1">
              <a:gsLst>
                <a:gs pos="0">
                  <a:srgbClr val="66CCFF"/>
                </a:gs>
                <a:gs pos="50000">
                  <a:srgbClr val="CCFFFF"/>
                </a:gs>
                <a:gs pos="100000">
                  <a:srgbClr val="66CC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18" name="AutoShape 24"/>
            <p:cNvSpPr>
              <a:spLocks noChangeArrowheads="1"/>
            </p:cNvSpPr>
            <p:nvPr/>
          </p:nvSpPr>
          <p:spPr bwMode="auto">
            <a:xfrm>
              <a:off x="2592" y="3673"/>
              <a:ext cx="502" cy="171"/>
            </a:xfrm>
            <a:prstGeom prst="flowChartDelay">
              <a:avLst/>
            </a:prstGeom>
            <a:gradFill rotWithShape="1">
              <a:gsLst>
                <a:gs pos="0">
                  <a:srgbClr val="FF7979"/>
                </a:gs>
                <a:gs pos="50000">
                  <a:srgbClr val="FF2929"/>
                </a:gs>
                <a:gs pos="100000">
                  <a:srgbClr val="FF797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19" name="Oval 25"/>
            <p:cNvSpPr>
              <a:spLocks noChangeArrowheads="1"/>
            </p:cNvSpPr>
            <p:nvPr/>
          </p:nvSpPr>
          <p:spPr bwMode="auto">
            <a:xfrm>
              <a:off x="1986" y="3600"/>
              <a:ext cx="288" cy="305"/>
            </a:xfrm>
            <a:prstGeom prst="ellipse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20" name="Oval 26"/>
            <p:cNvSpPr>
              <a:spLocks noChangeArrowheads="1"/>
            </p:cNvSpPr>
            <p:nvPr/>
          </p:nvSpPr>
          <p:spPr bwMode="auto">
            <a:xfrm>
              <a:off x="2043" y="3669"/>
              <a:ext cx="171" cy="171"/>
            </a:xfrm>
            <a:prstGeom prst="ellipse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5921" name="Line 45"/>
          <p:cNvSpPr>
            <a:spLocks noChangeShapeType="1"/>
          </p:cNvSpPr>
          <p:nvPr/>
        </p:nvSpPr>
        <p:spPr bwMode="auto">
          <a:xfrm flipH="1">
            <a:off x="3152775" y="1828800"/>
            <a:ext cx="13716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65922" name="Line 46"/>
          <p:cNvSpPr>
            <a:spLocks noChangeShapeType="1"/>
          </p:cNvSpPr>
          <p:nvPr/>
        </p:nvSpPr>
        <p:spPr bwMode="auto">
          <a:xfrm flipH="1">
            <a:off x="3305175" y="4724400"/>
            <a:ext cx="11430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pic>
        <p:nvPicPr>
          <p:cNvPr id="33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700" y="69596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159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680" y="457201"/>
            <a:ext cx="12957767" cy="1905000"/>
          </a:xfrm>
        </p:spPr>
        <p:txBody>
          <a:bodyPr/>
          <a:lstStyle/>
          <a:p>
            <a:pPr algn="l"/>
            <a:r>
              <a:rPr lang="en-US" sz="4800" dirty="0" err="1" smtClean="0"/>
              <a:t>Glenair</a:t>
            </a:r>
            <a:r>
              <a:rPr lang="en-US" sz="4800" dirty="0" smtClean="0"/>
              <a:t> Fiber Optic Media Converters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9631358" cy="5141914"/>
          </a:xfrm>
        </p:spPr>
        <p:txBody>
          <a:bodyPr/>
          <a:lstStyle/>
          <a:p>
            <a:r>
              <a:rPr lang="en-US" sz="3200" dirty="0"/>
              <a:t>Gigabit Ethernet Fiber-Optic Media Converter</a:t>
            </a:r>
          </a:p>
          <a:p>
            <a:pPr lvl="1"/>
            <a:r>
              <a:rPr lang="en-US" sz="2400" dirty="0"/>
              <a:t>Converts Gigabit Ethernet (1000BASE-T) from copper twisted pair to a pair of optical fibers</a:t>
            </a:r>
          </a:p>
          <a:p>
            <a:pPr lvl="1"/>
            <a:r>
              <a:rPr lang="en-US" sz="2400" dirty="0"/>
              <a:t>Ruggedized packaging for -40C to +85C </a:t>
            </a:r>
            <a:r>
              <a:rPr lang="en-US" sz="2400" dirty="0" smtClean="0"/>
              <a:t>operation</a:t>
            </a:r>
            <a:endParaRPr lang="en-US" sz="2500" dirty="0" smtClean="0">
              <a:ea typeface="Verdana" pitchFamily="34" charset="0"/>
            </a:endParaRPr>
          </a:p>
          <a:p>
            <a:pPr marL="652461" lvl="1" indent="0">
              <a:buNone/>
            </a:pPr>
            <a:r>
              <a:rPr lang="en-US" sz="2400" dirty="0" smtClean="0"/>
              <a:t>.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3200" dirty="0" smtClean="0">
                <a:ea typeface="Verdana" pitchFamily="34" charset="0"/>
              </a:rPr>
              <a:t>Digital Visual Interface (DVI) </a:t>
            </a:r>
            <a:r>
              <a:rPr lang="en-US" sz="3200" dirty="0"/>
              <a:t>Fiber-Optic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Media Converter</a:t>
            </a:r>
          </a:p>
          <a:p>
            <a:pPr lvl="1">
              <a:lnSpc>
                <a:spcPct val="80000"/>
              </a:lnSpc>
            </a:pPr>
            <a:r>
              <a:rPr lang="en-US" sz="2500" dirty="0" smtClean="0"/>
              <a:t>R,G,B, clock signal transport</a:t>
            </a:r>
          </a:p>
          <a:p>
            <a:pPr>
              <a:lnSpc>
                <a:spcPct val="80000"/>
              </a:lnSpc>
            </a:pPr>
            <a:endParaRPr lang="en-US" sz="3200" dirty="0" smtClean="0"/>
          </a:p>
          <a:p>
            <a:pPr>
              <a:lnSpc>
                <a:spcPct val="80000"/>
              </a:lnSpc>
            </a:pPr>
            <a:r>
              <a:rPr lang="en-US" sz="3200" dirty="0" smtClean="0"/>
              <a:t>Size-8 Active Contact</a:t>
            </a:r>
          </a:p>
          <a:p>
            <a:pPr lvl="1">
              <a:lnSpc>
                <a:spcPct val="80000"/>
              </a:lnSpc>
            </a:pPr>
            <a:r>
              <a:rPr lang="en-US" sz="2500" dirty="0" smtClean="0"/>
              <a:t>Up to 4.25 GB/sec</a:t>
            </a:r>
          </a:p>
          <a:p>
            <a:pPr lvl="1">
              <a:lnSpc>
                <a:spcPct val="80000"/>
              </a:lnSpc>
            </a:pPr>
            <a:r>
              <a:rPr lang="en-US" sz="2500" dirty="0" smtClean="0"/>
              <a:t>10 GB version coming 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1447800"/>
            <a:ext cx="2531024" cy="2376718"/>
          </a:xfrm>
          <a:prstGeom prst="rect">
            <a:avLst/>
          </a:prstGeom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11582400" y="3796605"/>
            <a:ext cx="2514600" cy="138499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i="1" dirty="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“050-100 Series” </a:t>
            </a:r>
          </a:p>
          <a:p>
            <a:pPr algn="ctr"/>
            <a:r>
              <a:rPr lang="en-US" sz="2800" i="1" dirty="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Gigabit Ethernet</a:t>
            </a:r>
            <a:br>
              <a:rPr lang="en-US" sz="2800" i="1" dirty="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i="1" dirty="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Media Converter </a:t>
            </a:r>
            <a:endParaRPr lang="en-US" sz="2800" i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657600"/>
            <a:ext cx="2673868" cy="28577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906000" y="6477000"/>
            <a:ext cx="2514600" cy="138499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i="1" dirty="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en-US" sz="2800" i="1" dirty="0" smtClean="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050-200 </a:t>
            </a:r>
            <a:r>
              <a:rPr lang="en-US" sz="2800" i="1" dirty="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Series” </a:t>
            </a:r>
          </a:p>
          <a:p>
            <a:pPr algn="ctr"/>
            <a:r>
              <a:rPr lang="en-US" sz="2800" i="1" dirty="0" smtClean="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DVI Media </a:t>
            </a:r>
            <a:r>
              <a:rPr lang="en-US" sz="2800" i="1" dirty="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Converter </a:t>
            </a:r>
            <a:endParaRPr lang="en-US" sz="2800" i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5029200"/>
            <a:ext cx="2584938" cy="1371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91205" y="6349425"/>
            <a:ext cx="2514600" cy="1384995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i="1" dirty="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en-US" sz="2800" i="1" dirty="0" smtClean="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050-300 </a:t>
            </a:r>
            <a:r>
              <a:rPr lang="en-US" sz="2800" i="1" dirty="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Series” </a:t>
            </a:r>
          </a:p>
          <a:p>
            <a:pPr algn="ctr"/>
            <a:r>
              <a:rPr lang="en-US" sz="2800" i="1" dirty="0" smtClean="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Size-8 Media </a:t>
            </a:r>
            <a:r>
              <a:rPr lang="en-US" sz="2800" i="1" dirty="0">
                <a:solidFill>
                  <a:srgbClr val="FFFF00"/>
                </a:solidFill>
                <a:latin typeface="Arial Narrow" pitchFamily="34" charset="0"/>
                <a:ea typeface="Verdana" pitchFamily="34" charset="0"/>
                <a:cs typeface="Verdana" pitchFamily="34" charset="0"/>
              </a:rPr>
              <a:t>Converter </a:t>
            </a:r>
            <a:endParaRPr lang="en-US" sz="2800" i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16" name="Picture 4" descr="NEW BUTTO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1295400"/>
            <a:ext cx="930276" cy="940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260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2" y="448236"/>
            <a:ext cx="11429996" cy="7395880"/>
          </a:xfrm>
          <a:prstGeom prst="rect">
            <a:avLst/>
          </a:prstGeom>
        </p:spPr>
      </p:pic>
      <p:pic>
        <p:nvPicPr>
          <p:cNvPr id="5" name="Picture 4" descr="CaptureTAB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20600" y="3505200"/>
            <a:ext cx="1200318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152400"/>
            <a:ext cx="13362177" cy="1055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/>
              <a:t>Series 77 Full Nelson</a:t>
            </a:r>
          </a:p>
        </p:txBody>
      </p:sp>
      <p:pic>
        <p:nvPicPr>
          <p:cNvPr id="9" name="Picture 2" descr="C:\Documents and Settings\smelcher.GLENAIR\My Documents\MOLDED PARTS\Photos\convoluted boot sample cas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432907"/>
            <a:ext cx="6323201" cy="408704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0" name="Picture 9" descr="Y LowPro trans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5698" y="1943222"/>
            <a:ext cx="1992214" cy="1328143"/>
          </a:xfrm>
          <a:prstGeom prst="rect">
            <a:avLst/>
          </a:prstGeom>
          <a:effectLst>
            <a:glow>
              <a:schemeClr val="accent1">
                <a:alpha val="60000"/>
              </a:schemeClr>
            </a:glow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1" name="Picture 10" descr="Y Widebody trans.png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31312">
            <a:off x="2212303" y="1817847"/>
            <a:ext cx="2705578" cy="1683892"/>
          </a:xfrm>
          <a:prstGeom prst="rect">
            <a:avLst/>
          </a:prstGeom>
          <a:effectLst>
            <a:glow>
              <a:schemeClr val="accent1">
                <a:alpha val="60000"/>
              </a:schemeClr>
            </a:glow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2" name="Picture 11" descr="T Widebody.png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726">
            <a:off x="2074326" y="3489326"/>
            <a:ext cx="3047627" cy="2031751"/>
          </a:xfrm>
          <a:prstGeom prst="rect">
            <a:avLst/>
          </a:prstGeom>
          <a:effectLst>
            <a:glow>
              <a:schemeClr val="accent1">
                <a:alpha val="60000"/>
              </a:schemeClr>
            </a:glow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3" name="Picture 12" descr="T LowPro trans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34" y="3810000"/>
            <a:ext cx="2376679" cy="1251718"/>
          </a:xfrm>
          <a:prstGeom prst="rect">
            <a:avLst/>
          </a:prstGeom>
          <a:effectLst>
            <a:glow>
              <a:schemeClr val="accent1">
                <a:alpha val="60000"/>
              </a:schemeClr>
            </a:glow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4" name="Picture 13" descr="Convoluted Boot.png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7579">
            <a:off x="4476460" y="1815442"/>
            <a:ext cx="3028353" cy="2018902"/>
          </a:xfrm>
          <a:prstGeom prst="rect">
            <a:avLst/>
          </a:prstGeom>
          <a:effectLst>
            <a:glow>
              <a:schemeClr val="accent1">
                <a:alpha val="60000"/>
              </a:schemeClr>
            </a:glow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5" name="Picture 14" descr="3 to 1 LowPro trans.png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20164">
            <a:off x="144020" y="5590560"/>
            <a:ext cx="2551963" cy="1701308"/>
          </a:xfrm>
          <a:prstGeom prst="rect">
            <a:avLst/>
          </a:prstGeom>
          <a:effectLst>
            <a:glow>
              <a:schemeClr val="accent1">
                <a:alpha val="60000"/>
              </a:schemeClr>
            </a:glow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6" name="Picture 15" descr="3 to 1 Widebody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46744">
            <a:off x="2492580" y="5667074"/>
            <a:ext cx="2275569" cy="1770786"/>
          </a:xfrm>
          <a:prstGeom prst="rect">
            <a:avLst/>
          </a:prstGeom>
          <a:effectLst>
            <a:glow>
              <a:schemeClr val="accent1">
                <a:alpha val="60000"/>
              </a:schemeClr>
            </a:glow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7" name="Picture 16" descr="4 to 1 Widebody trans copy.pn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2217">
            <a:off x="4434337" y="5821411"/>
            <a:ext cx="2730630" cy="1433581"/>
          </a:xfrm>
          <a:prstGeom prst="rect">
            <a:avLst/>
          </a:prstGeom>
          <a:effectLst>
            <a:glow>
              <a:schemeClr val="accent1">
                <a:alpha val="60000"/>
              </a:schemeClr>
            </a:glow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9" name="Picture 18" descr="1 to 2 parallel trans.PNG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1186">
            <a:off x="4998719" y="3937390"/>
            <a:ext cx="2418592" cy="1394716"/>
          </a:xfrm>
          <a:prstGeom prst="rect">
            <a:avLst/>
          </a:prstGeom>
          <a:effectLst>
            <a:glow>
              <a:schemeClr val="accent1">
                <a:alpha val="60000"/>
              </a:schemeClr>
            </a:glow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609599" y="1066800"/>
            <a:ext cx="13362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latin typeface="Verdana" pitchFamily="34" charset="0"/>
              </a:rPr>
              <a:t>Convoluted Boots and Transitions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20" name="Picture 19" descr="QPL Bug.png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381000"/>
            <a:ext cx="983538" cy="1066800"/>
          </a:xfrm>
          <a:prstGeom prst="rect">
            <a:avLst/>
          </a:prstGeom>
        </p:spPr>
      </p:pic>
      <p:pic>
        <p:nvPicPr>
          <p:cNvPr id="21" name="Picture 20" descr="RoHS Compliant Versions Available.png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533400"/>
            <a:ext cx="914402" cy="878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7010400"/>
            <a:ext cx="1689100" cy="8154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2" descr="C:\Documents and Settings\smelcher.GLENAIR\My Documents\WIP\Series 77 Material Properties FINAL May 20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336" y="1447800"/>
            <a:ext cx="4651664" cy="6019800"/>
          </a:xfrm>
          <a:prstGeom prst="rect">
            <a:avLst/>
          </a:prstGeom>
          <a:noFill/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72200" y="70866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1" dirty="0" smtClean="0">
                <a:solidFill>
                  <a:schemeClr val="bg1">
                    <a:lumMod val="9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Page A-4</a:t>
            </a:r>
            <a:endParaRPr lang="en-US" sz="2800" b="1" i="1" dirty="0">
              <a:solidFill>
                <a:schemeClr val="bg1">
                  <a:lumMod val="9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5800" y="304800"/>
            <a:ext cx="13423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New Materials</a:t>
            </a:r>
            <a:endParaRPr lang="en-US" sz="6000" b="1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2140327"/>
            <a:ext cx="8610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CA2E3D"/>
              </a:buClr>
              <a:buFont typeface="Wingdings" pitchFamily="2" charset="2"/>
              <a:buChar char="§"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2050</a:t>
            </a:r>
            <a:r>
              <a:rPr lang="en-US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Type 5</a:t>
            </a:r>
            <a:r>
              <a:rPr lang="en-US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Clr>
                <a:srgbClr val="CA2E3D"/>
              </a:buClr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Viton Fluoroelastomer Blend</a:t>
            </a:r>
          </a:p>
          <a:p>
            <a:pPr marL="457200" indent="-457200">
              <a:buClr>
                <a:srgbClr val="CA2E3D"/>
              </a:buClr>
              <a:buFont typeface="Wingdings" pitchFamily="2" charset="2"/>
              <a:buChar char="§"/>
            </a:pPr>
            <a:endParaRPr lang="en-US" sz="3200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Clr>
                <a:srgbClr val="CA2E3D"/>
              </a:buClr>
              <a:buFont typeface="Wingdings" pitchFamily="2" charset="2"/>
              <a:buChar char="§"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2051</a:t>
            </a:r>
            <a:r>
              <a:rPr lang="en-US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Type 6</a:t>
            </a:r>
            <a:r>
              <a:rPr lang="en-US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CA2E3D"/>
              </a:buClr>
            </a:pPr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High Performance Elastomer Alloy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457200" indent="-457200">
              <a:buClr>
                <a:srgbClr val="CA2E3D"/>
              </a:buClr>
              <a:buFont typeface="Wingdings" pitchFamily="2" charset="2"/>
              <a:buChar char="§"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2071</a:t>
            </a:r>
            <a:r>
              <a:rPr lang="en-US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Type 7</a:t>
            </a:r>
            <a:r>
              <a:rPr lang="en-US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buClr>
                <a:srgbClr val="CA2E3D"/>
              </a:buClr>
            </a:pP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Flexible Polyolefin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7010399"/>
            <a:ext cx="1689100" cy="8154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675" y="381000"/>
            <a:ext cx="13166725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High-Performance Jacket </a:t>
            </a:r>
            <a:r>
              <a:rPr lang="en-US" dirty="0" smtClean="0"/>
              <a:t>Materials: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158" y="7010400"/>
            <a:ext cx="1699985" cy="820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28" y="1828800"/>
            <a:ext cx="9853772" cy="6289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113" y="1447800"/>
            <a:ext cx="8678487" cy="20767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295400" y="4343400"/>
            <a:ext cx="365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Flexible, environmentally- tough jacketing For conduit and cable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 descr="NEW BUTTON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76400"/>
            <a:ext cx="1508760" cy="1524000"/>
          </a:xfrm>
          <a:prstGeom prst="rect">
            <a:avLst/>
          </a:prstGeom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2" name="Picture 11" descr="RoHS Compliant Versions Available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1447800"/>
            <a:ext cx="914402" cy="8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9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258800" cy="17640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Innovative, Braided Wire Cable Shields and Coverings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13182600" cy="1371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Lightweight, Flexible Shielding Solutions for Advanced EMI</a:t>
            </a:r>
            <a:br>
              <a:rPr lang="en-US" dirty="0" smtClean="0"/>
            </a:br>
            <a:r>
              <a:rPr lang="en-US" dirty="0" smtClean="0"/>
              <a:t>and Abrasion Protection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1295400" y="3810000"/>
            <a:ext cx="5867400" cy="3505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Dozens of material choices, from conductive metals to high-temperature plastics</a:t>
            </a:r>
          </a:p>
          <a:p>
            <a:r>
              <a:rPr lang="en-US" dirty="0" smtClean="0"/>
              <a:t>Available in tubular braided form or applied directly to your assembly</a:t>
            </a:r>
          </a:p>
        </p:txBody>
      </p:sp>
      <p:pic>
        <p:nvPicPr>
          <p:cNvPr id="9" name="Picture 8" descr="POSTER 10 Custom Cabl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091" y="3742329"/>
            <a:ext cx="5993309" cy="387767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We Never Lose Contact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From electrons to photons to fluids</a:t>
            </a:r>
            <a:endParaRPr lang="de-DE" dirty="0"/>
          </a:p>
        </p:txBody>
      </p:sp>
      <p:pic>
        <p:nvPicPr>
          <p:cNvPr id="8195" name="Picture 3" descr="C:\Users\ckoppe.GE\Desktop\Out of PPT\Bild8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6216">
            <a:off x="12039860" y="3458971"/>
            <a:ext cx="2608376" cy="3654778"/>
          </a:xfrm>
          <a:prstGeom prst="rect">
            <a:avLst/>
          </a:prstGeom>
          <a:noFill/>
        </p:spPr>
      </p:pic>
      <p:pic>
        <p:nvPicPr>
          <p:cNvPr id="8197" name="Picture 5" descr="C:\Users\ckoppe.GE\Desktop\Out of PPT\Bild7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5035">
            <a:off x="6677983" y="3442357"/>
            <a:ext cx="2709524" cy="2025224"/>
          </a:xfrm>
          <a:prstGeom prst="rect">
            <a:avLst/>
          </a:prstGeom>
          <a:noFill/>
        </p:spPr>
      </p:pic>
      <p:pic>
        <p:nvPicPr>
          <p:cNvPr id="8198" name="Picture 6" descr="C:\Users\ckoppe.GE\Desktop\Out of PPT\Bild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059">
            <a:off x="4856105" y="3787816"/>
            <a:ext cx="2152942" cy="1191718"/>
          </a:xfrm>
          <a:prstGeom prst="rect">
            <a:avLst/>
          </a:prstGeom>
          <a:noFill/>
        </p:spPr>
      </p:pic>
      <p:pic>
        <p:nvPicPr>
          <p:cNvPr id="8199" name="Picture 7" descr="C:\Users\ckoppe.GE\Desktop\Out of PPT\Bild1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7972">
            <a:off x="9627885" y="3781980"/>
            <a:ext cx="2305050" cy="1466850"/>
          </a:xfrm>
          <a:prstGeom prst="rect">
            <a:avLst/>
          </a:prstGeom>
          <a:noFill/>
        </p:spPr>
      </p:pic>
      <p:pic>
        <p:nvPicPr>
          <p:cNvPr id="8201" name="Picture 9" descr="C:\Users\ckoppe.GE\Desktop\Out of PPT\Bild7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560">
            <a:off x="5814054" y="3607566"/>
            <a:ext cx="2211758" cy="1709375"/>
          </a:xfrm>
          <a:prstGeom prst="rect">
            <a:avLst/>
          </a:prstGeom>
          <a:noFill/>
        </p:spPr>
      </p:pic>
      <p:pic>
        <p:nvPicPr>
          <p:cNvPr id="8202" name="Picture 10" descr="C:\Users\ckoppe.GE\Desktop\Out of PPT\Bild7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0476">
            <a:off x="325606" y="3337420"/>
            <a:ext cx="2523582" cy="1895262"/>
          </a:xfrm>
          <a:prstGeom prst="rect">
            <a:avLst/>
          </a:prstGeom>
          <a:noFill/>
        </p:spPr>
      </p:pic>
      <p:pic>
        <p:nvPicPr>
          <p:cNvPr id="8203" name="Picture 11" descr="C:\Users\ckoppe.GE\Desktop\Out of PPT\Bild32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5845">
            <a:off x="10907103" y="3669515"/>
            <a:ext cx="1847850" cy="1628775"/>
          </a:xfrm>
          <a:prstGeom prst="rect">
            <a:avLst/>
          </a:prstGeom>
          <a:noFill/>
          <a:scene3d>
            <a:camera prst="orthographicFront">
              <a:rot lat="20399988" lon="20699994" rev="299999"/>
            </a:camera>
            <a:lightRig rig="threePt" dir="t"/>
          </a:scene3d>
        </p:spPr>
      </p:pic>
      <p:pic>
        <p:nvPicPr>
          <p:cNvPr id="8204" name="Picture 12" descr="C:\Users\ckoppe.GE\Desktop\Out of PPT\Bild8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1601">
            <a:off x="1478127" y="3641400"/>
            <a:ext cx="1707951" cy="1169607"/>
          </a:xfrm>
          <a:prstGeom prst="rect">
            <a:avLst/>
          </a:prstGeom>
          <a:noFill/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58836">
            <a:off x="8526778" y="3852378"/>
            <a:ext cx="2151575" cy="1141652"/>
          </a:xfrm>
          <a:prstGeom prst="rect">
            <a:avLst/>
          </a:prstGeom>
        </p:spPr>
      </p:pic>
      <p:pic>
        <p:nvPicPr>
          <p:cNvPr id="20" name="Picture 9" descr="Twistpin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76783">
            <a:off x="296268" y="4066432"/>
            <a:ext cx="1134457" cy="161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20399981" rev="0"/>
            </a:camera>
            <a:lightRig rig="threePt" dir="t"/>
          </a:scene3d>
        </p:spPr>
      </p:pic>
      <p:sp>
        <p:nvSpPr>
          <p:cNvPr id="22" name="Textfeld 21"/>
          <p:cNvSpPr txBox="1"/>
          <p:nvPr/>
        </p:nvSpPr>
        <p:spPr>
          <a:xfrm>
            <a:off x="691895" y="2483551"/>
            <a:ext cx="21275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Signal &amp; </a:t>
            </a:r>
          </a:p>
          <a:p>
            <a:pPr algn="ctr"/>
            <a:r>
              <a:rPr lang="de-DE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Thermocouple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08841" y="5263443"/>
            <a:ext cx="214674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Nano &amp; </a:t>
            </a:r>
            <a:r>
              <a:rPr lang="de-DE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Micro</a:t>
            </a:r>
            <a:endParaRPr lang="de-DE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TwistPin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438400" y="5257800"/>
            <a:ext cx="185018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Power &amp;</a:t>
            </a:r>
          </a:p>
          <a:p>
            <a:pPr algn="ctr"/>
            <a:r>
              <a:rPr lang="de-DE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LouverBand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739012" y="5410200"/>
            <a:ext cx="1423788" cy="498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Hermetic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3421704" y="2483551"/>
            <a:ext cx="164545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EMI/EMP </a:t>
            </a:r>
            <a:br>
              <a:rPr lang="de-D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de-D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Filter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865966" y="2884311"/>
            <a:ext cx="8883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Coax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7829571" y="5410203"/>
            <a:ext cx="17475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#8 </a:t>
            </a:r>
            <a:r>
              <a:rPr lang="de-DE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Quadrax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0591932" y="5415846"/>
            <a:ext cx="17123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Fiber Optic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648127" y="2889955"/>
            <a:ext cx="25811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#8 </a:t>
            </a:r>
            <a:r>
              <a:rPr lang="de-DE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Optoelectronic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12877800" y="2884310"/>
            <a:ext cx="10198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Fluids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10997643" y="2889956"/>
            <a:ext cx="15921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Pneumatic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000" y="3636903"/>
            <a:ext cx="1066800" cy="1073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4584" y="3708663"/>
            <a:ext cx="1295143" cy="140600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25777">
            <a:off x="3595271" y="3955152"/>
            <a:ext cx="2021273" cy="88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4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258800" cy="17640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AmberStrand</a:t>
            </a:r>
            <a:r>
              <a:rPr lang="en-US" baseline="30000" dirty="0" smtClean="0"/>
              <a:t>®</a:t>
            </a:r>
            <a:r>
              <a:rPr lang="en-US" dirty="0" smtClean="0"/>
              <a:t> Conductive Composite Braid</a:t>
            </a:r>
            <a:endParaRPr lang="en-US" baseline="30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57400"/>
            <a:ext cx="14630400" cy="12192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The Smart Way to Reduce Launch and Flight Weights</a:t>
            </a:r>
            <a:br>
              <a:rPr lang="en-US" dirty="0" smtClean="0"/>
            </a:br>
            <a:r>
              <a:rPr lang="en-US" dirty="0" smtClean="0"/>
              <a:t>in Aerospace Systems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85800" y="3505200"/>
            <a:ext cx="6477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Metal-clad composite material delivers outstanding EMI shielding performance</a:t>
            </a:r>
          </a:p>
          <a:p>
            <a:r>
              <a:rPr lang="en-US" dirty="0" smtClean="0"/>
              <a:t>Flexible material resists kinks and bends that diminish shielding effectiveness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9" name="Picture 8" descr="POSTER 10 Custom Cabl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816" y="3505200"/>
            <a:ext cx="6286184" cy="407973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RoHS Compliant Versions Availabl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990600"/>
            <a:ext cx="914402" cy="878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182600" cy="17640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ArmorLite</a:t>
            </a:r>
            <a:r>
              <a:rPr lang="en-US" dirty="0" smtClean="0"/>
              <a:t>™ Microfilament Stainless Steel Braided Shielding</a:t>
            </a:r>
            <a:endParaRPr lang="en-US" baseline="30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57400"/>
            <a:ext cx="1463040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Extremely lightweight and temperature tolerant conductive EMI shielding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990600" y="3352800"/>
            <a:ext cx="6477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Flexible SS material resists kinks and bends that diminish shielding effectiveness</a:t>
            </a:r>
          </a:p>
          <a:p>
            <a:r>
              <a:rPr lang="en-US" dirty="0" smtClean="0"/>
              <a:t>Superior electrical properties and shielding performance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8" name="Picture 2" descr="ArmorLite™ Micro-Filament Stainless Steel Brai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048000"/>
            <a:ext cx="5508170" cy="4114800"/>
          </a:xfrm>
          <a:prstGeom prst="rect">
            <a:avLst/>
          </a:prstGeom>
          <a:noFill/>
        </p:spPr>
      </p:pic>
      <p:pic>
        <p:nvPicPr>
          <p:cNvPr id="10" name="Picture 9" descr="NEW BUTTO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2819400"/>
            <a:ext cx="1508760" cy="1524000"/>
          </a:xfrm>
          <a:prstGeom prst="rect">
            <a:avLst/>
          </a:prstGeom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708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1675" y="304800"/>
            <a:ext cx="13166725" cy="1371600"/>
          </a:xfrm>
        </p:spPr>
        <p:txBody>
          <a:bodyPr/>
          <a:lstStyle/>
          <a:p>
            <a:r>
              <a:rPr lang="en-US" dirty="0" smtClean="0"/>
              <a:t>Conduit Systems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4" y="458962"/>
            <a:ext cx="11428766" cy="7395084"/>
          </a:xfrm>
          <a:prstGeom prst="rect">
            <a:avLst/>
          </a:prstGeom>
        </p:spPr>
      </p:pic>
      <p:pic>
        <p:nvPicPr>
          <p:cNvPr id="5" name="Picture 4" descr="CaptureTAB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58620" y="4114800"/>
            <a:ext cx="1257476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838200" y="2209800"/>
            <a:ext cx="7010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9261" tIns="63497" rIns="129261" bIns="63497"/>
          <a:lstStyle/>
          <a:p>
            <a:pPr marL="489833" indent="-489833">
              <a:spcBef>
                <a:spcPct val="20000"/>
              </a:spcBef>
              <a:buClr>
                <a:srgbClr val="00279F"/>
              </a:buClr>
              <a:buFont typeface="Wingdings" pitchFamily="2" charset="2"/>
              <a:buChar char=""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1675" y="381000"/>
            <a:ext cx="13166725" cy="914400"/>
          </a:xfrm>
          <a:prstGeom prst="rect">
            <a:avLst/>
          </a:prstGeom>
        </p:spPr>
        <p:txBody>
          <a:bodyPr/>
          <a:lstStyle>
            <a:lvl1pPr algn="ctr" defTabSz="1304925" rtl="0" fontAlgn="base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2pPr>
            <a:lvl3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3pPr>
            <a:lvl4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4pPr>
            <a:lvl5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4400" dirty="0" smtClean="0"/>
              <a:t>Polymer-Core Materials: Series 72</a:t>
            </a:r>
            <a:endParaRPr lang="en-US" sz="4400" dirty="0"/>
          </a:p>
        </p:txBody>
      </p:sp>
      <p:pic>
        <p:nvPicPr>
          <p:cNvPr id="9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158" y="7010400"/>
            <a:ext cx="1699985" cy="820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7010400"/>
            <a:ext cx="1699985" cy="820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429000"/>
            <a:ext cx="3791448" cy="3818794"/>
          </a:xfrm>
          <a:prstGeom prst="rect">
            <a:avLst/>
          </a:prstGeom>
        </p:spPr>
      </p:pic>
      <p:pic>
        <p:nvPicPr>
          <p:cNvPr id="16" name="Picture 15" descr="Conduit4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590800"/>
            <a:ext cx="6611273" cy="4972744"/>
          </a:xfrm>
          <a:prstGeom prst="rect">
            <a:avLst/>
          </a:prstGeom>
        </p:spPr>
      </p:pic>
      <p:sp>
        <p:nvSpPr>
          <p:cNvPr id="18" name="Subtitle 17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13182600" cy="1524000"/>
          </a:xfrm>
        </p:spPr>
        <p:txBody>
          <a:bodyPr/>
          <a:lstStyle/>
          <a:p>
            <a:r>
              <a:rPr lang="en-US" dirty="0" smtClean="0"/>
              <a:t>Annular, Economical, Mid-Range Performance </a:t>
            </a:r>
            <a:endParaRPr lang="en-US" dirty="0"/>
          </a:p>
        </p:txBody>
      </p:sp>
      <p:pic>
        <p:nvPicPr>
          <p:cNvPr id="10" name="Picture 9" descr="Lazy-Y-transition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4572000"/>
            <a:ext cx="3809992" cy="2539994"/>
          </a:xfrm>
          <a:prstGeom prst="rect">
            <a:avLst/>
          </a:prstGeom>
          <a:effectLst>
            <a:outerShdw blurRad="254000" dist="50800" dir="54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11" name="Picture 10" descr="712-839 with Cond and RetRing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288" y="1981192"/>
            <a:ext cx="4343412" cy="2895608"/>
          </a:xfrm>
          <a:prstGeom prst="rect">
            <a:avLst/>
          </a:prstGeom>
          <a:effectLst>
            <a:outerShdw blurRad="254000" dist="50800" dir="54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12" name="Picture 11" descr="RoHS Compliant Versions Available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200" y="1295400"/>
            <a:ext cx="914402" cy="8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566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838200" y="2209800"/>
            <a:ext cx="7010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9261" tIns="63497" rIns="129261" bIns="63497"/>
          <a:lstStyle/>
          <a:p>
            <a:pPr marL="489833" indent="-489833">
              <a:spcBef>
                <a:spcPct val="20000"/>
              </a:spcBef>
              <a:buClr>
                <a:srgbClr val="00279F"/>
              </a:buClr>
              <a:buFont typeface="Wingdings" pitchFamily="2" charset="2"/>
              <a:buChar char=""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1675" y="381000"/>
            <a:ext cx="13166725" cy="914400"/>
          </a:xfrm>
          <a:prstGeom prst="rect">
            <a:avLst/>
          </a:prstGeom>
        </p:spPr>
        <p:txBody>
          <a:bodyPr/>
          <a:lstStyle>
            <a:lvl1pPr algn="ctr" defTabSz="1304925" rtl="0" fontAlgn="base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2pPr>
            <a:lvl3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3pPr>
            <a:lvl4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4pPr>
            <a:lvl5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4400" dirty="0" smtClean="0"/>
              <a:t>Polymer-Core Materials: Series 74</a:t>
            </a:r>
            <a:endParaRPr lang="en-US" sz="4400" dirty="0"/>
          </a:p>
        </p:txBody>
      </p:sp>
      <p:pic>
        <p:nvPicPr>
          <p:cNvPr id="9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158" y="7010400"/>
            <a:ext cx="1699985" cy="820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7010400"/>
            <a:ext cx="1699985" cy="820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11" descr="Conduit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667000"/>
            <a:ext cx="6830379" cy="4944165"/>
          </a:xfrm>
          <a:prstGeom prst="rect">
            <a:avLst/>
          </a:prstGeom>
        </p:spPr>
      </p:pic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Helical, High-Temperature, High-Performance</a:t>
            </a:r>
            <a:endParaRPr lang="en-US" dirty="0"/>
          </a:p>
        </p:txBody>
      </p:sp>
      <p:pic>
        <p:nvPicPr>
          <p:cNvPr id="10" name="Picture 10" descr="convoluted tubing_amber"/>
          <p:cNvPicPr>
            <a:picLocks noChangeAspect="1" noChangeArrowheads="1"/>
          </p:cNvPicPr>
          <p:nvPr/>
        </p:nvPicPr>
        <p:blipFill>
          <a:blip r:embed="rId5" cstate="email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971800"/>
            <a:ext cx="4034770" cy="345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74 hat trick.png"/>
          <p:cNvPicPr>
            <a:picLocks noChangeAspect="1"/>
          </p:cNvPicPr>
          <p:nvPr/>
        </p:nvPicPr>
        <p:blipFill>
          <a:blip r:embed="rId6" cstate="email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17" y="2377436"/>
            <a:ext cx="2032332" cy="1584964"/>
          </a:xfrm>
          <a:prstGeom prst="rect">
            <a:avLst/>
          </a:prstGeom>
        </p:spPr>
      </p:pic>
      <p:pic>
        <p:nvPicPr>
          <p:cNvPr id="16" name="Picture 15" descr="74 internal braid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048200"/>
            <a:ext cx="2156530" cy="1666800"/>
          </a:xfrm>
          <a:prstGeom prst="rect">
            <a:avLst/>
          </a:prstGeom>
        </p:spPr>
      </p:pic>
      <p:pic>
        <p:nvPicPr>
          <p:cNvPr id="18" name="Picture 17" descr="74 hummer nut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777486"/>
            <a:ext cx="2218950" cy="1690114"/>
          </a:xfrm>
          <a:prstGeom prst="rect">
            <a:avLst/>
          </a:prstGeom>
        </p:spPr>
      </p:pic>
      <p:pic>
        <p:nvPicPr>
          <p:cNvPr id="19" name="Picture 18" descr="RoHS Compliant Versions Availabl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447800"/>
            <a:ext cx="914402" cy="8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566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838200" y="2209800"/>
            <a:ext cx="7010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9261" tIns="63497" rIns="129261" bIns="63497"/>
          <a:lstStyle/>
          <a:p>
            <a:pPr marL="489833" indent="-489833">
              <a:spcBef>
                <a:spcPct val="20000"/>
              </a:spcBef>
              <a:buClr>
                <a:srgbClr val="00279F"/>
              </a:buClr>
              <a:buFont typeface="Wingdings" pitchFamily="2" charset="2"/>
              <a:buChar char=""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1675" y="381000"/>
            <a:ext cx="13166725" cy="914400"/>
          </a:xfrm>
          <a:prstGeom prst="rect">
            <a:avLst/>
          </a:prstGeom>
        </p:spPr>
        <p:txBody>
          <a:bodyPr/>
          <a:lstStyle>
            <a:lvl1pPr algn="ctr" defTabSz="1304925" rtl="0" fontAlgn="base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2pPr>
            <a:lvl3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3pPr>
            <a:lvl4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4pPr>
            <a:lvl5pPr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defTabSz="1304925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4400" dirty="0" smtClean="0"/>
              <a:t>Metal-Core Materials: Series 75</a:t>
            </a:r>
            <a:endParaRPr lang="en-US" sz="4400" dirty="0"/>
          </a:p>
        </p:txBody>
      </p:sp>
      <p:pic>
        <p:nvPicPr>
          <p:cNvPr id="9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158" y="7010400"/>
            <a:ext cx="1699985" cy="820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7010400"/>
            <a:ext cx="1699985" cy="820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10" descr="Conduit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52" y="2438400"/>
            <a:ext cx="7995348" cy="50298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44" y="3505200"/>
            <a:ext cx="5325056" cy="2671404"/>
          </a:xfrm>
          <a:prstGeom prst="rect">
            <a:avLst/>
          </a:prstGeom>
        </p:spPr>
      </p:pic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1295400"/>
            <a:ext cx="13182600" cy="1524000"/>
          </a:xfrm>
        </p:spPr>
        <p:txBody>
          <a:bodyPr/>
          <a:lstStyle/>
          <a:p>
            <a:r>
              <a:rPr lang="en-US" dirty="0" smtClean="0"/>
              <a:t>Crush Proof, Sealed, Optimal EMC</a:t>
            </a:r>
            <a:endParaRPr lang="en-US" dirty="0"/>
          </a:p>
        </p:txBody>
      </p:sp>
      <p:pic>
        <p:nvPicPr>
          <p:cNvPr id="10" name="Picture 9" descr="75 heavy duty metal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41229"/>
            <a:ext cx="2590800" cy="1839248"/>
          </a:xfrm>
          <a:prstGeom prst="rect">
            <a:avLst/>
          </a:prstGeom>
        </p:spPr>
      </p:pic>
      <p:pic>
        <p:nvPicPr>
          <p:cNvPr id="12" name="Picture 11" descr="75 low profile RP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0" y="5815546"/>
            <a:ext cx="2138400" cy="1956854"/>
          </a:xfrm>
          <a:prstGeom prst="rect">
            <a:avLst/>
          </a:prstGeom>
        </p:spPr>
      </p:pic>
      <p:pic>
        <p:nvPicPr>
          <p:cNvPr id="13" name="Picture 12" descr="75 heavy duty conduit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0" y="2012429"/>
            <a:ext cx="2428800" cy="1565466"/>
          </a:xfrm>
          <a:prstGeom prst="rect">
            <a:avLst/>
          </a:prstGeom>
        </p:spPr>
      </p:pic>
      <p:pic>
        <p:nvPicPr>
          <p:cNvPr id="16" name="Picture 15" descr="RoHS Compliant Versions Available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1295400"/>
            <a:ext cx="914402" cy="8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566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106400" cy="176403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MIL-PRF-24578A Navy Approved “</a:t>
            </a:r>
            <a:r>
              <a:rPr lang="en-US" sz="4400" dirty="0" err="1" smtClean="0"/>
              <a:t>BlueJacket</a:t>
            </a:r>
            <a:r>
              <a:rPr lang="en-US" sz="4400" dirty="0" smtClean="0"/>
              <a:t>” Conduit System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57400"/>
            <a:ext cx="14630400" cy="12954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Specialized Harsh Environment Conduit System</a:t>
            </a:r>
            <a:br>
              <a:rPr lang="en-US" dirty="0" smtClean="0"/>
            </a:br>
            <a:r>
              <a:rPr lang="en-US" dirty="0" smtClean="0"/>
              <a:t>for US Navy Applications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914400" y="3733800"/>
            <a:ext cx="6324600" cy="3886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Optimum EMC and crush protection</a:t>
            </a:r>
          </a:p>
          <a:p>
            <a:r>
              <a:rPr lang="en-US" dirty="0" smtClean="0"/>
              <a:t>Innovative fitting design provides superior sealing </a:t>
            </a:r>
            <a:br>
              <a:rPr lang="en-US" dirty="0" smtClean="0"/>
            </a:br>
            <a:r>
              <a:rPr lang="en-US" dirty="0" smtClean="0"/>
              <a:t>and ease-of-assembly </a:t>
            </a:r>
          </a:p>
          <a:p>
            <a:r>
              <a:rPr lang="en-US" dirty="0" smtClean="0"/>
              <a:t>Superior jacket materials resist damage and improve lifecycle maintenance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9" name="Picture 8" descr="POSTER 10 Custom Cabl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733800"/>
            <a:ext cx="6400800" cy="41605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8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6" descr="QPL Bug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990600"/>
            <a:ext cx="983538" cy="1066800"/>
          </a:xfrm>
          <a:prstGeom prst="rect">
            <a:avLst/>
          </a:prstGeom>
        </p:spPr>
      </p:pic>
      <p:pic>
        <p:nvPicPr>
          <p:cNvPr id="8" name="Picture 7" descr="RoHS Compliant Versions Availabl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2209800"/>
            <a:ext cx="914402" cy="878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58" y="466505"/>
            <a:ext cx="11388542" cy="7369056"/>
          </a:xfrm>
          <a:prstGeom prst="rect">
            <a:avLst/>
          </a:prstGeom>
        </p:spPr>
      </p:pic>
      <p:pic>
        <p:nvPicPr>
          <p:cNvPr id="5" name="Picture 4" descr="CaptureTAB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58620" y="4648200"/>
            <a:ext cx="1257476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57200"/>
            <a:ext cx="14630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/>
              <a:t>Backshells</a:t>
            </a:r>
            <a:r>
              <a:rPr lang="en-US" dirty="0" smtClean="0"/>
              <a:t> and Connector Accessories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13258800" cy="29413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Largest and Most Diverse Selection of Cylindrical and Rectangular Connector Accessories in the World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85800" y="3276600"/>
            <a:ext cx="6172200" cy="3505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90,000 part numbers ready for immediate same-day shipment</a:t>
            </a:r>
          </a:p>
          <a:p>
            <a:r>
              <a:rPr lang="en-US" dirty="0" smtClean="0"/>
              <a:t>No GAPS: Every MS and commercial type, size, material, and plating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Picture 5" descr="POSTER 7 Accessori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03" y="2971800"/>
            <a:ext cx="6247897" cy="406738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7" descr="QPL Bug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57400"/>
            <a:ext cx="983538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182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Advances in Metal </a:t>
            </a:r>
            <a:r>
              <a:rPr lang="en-US" dirty="0" err="1" smtClean="0"/>
              <a:t>Backshells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13182600" cy="12954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StarShield</a:t>
            </a:r>
            <a:r>
              <a:rPr lang="en-US" sz="3200" dirty="0" smtClean="0"/>
              <a:t>  470-013 Series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85800" y="2057400"/>
            <a:ext cx="8839200" cy="3733800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/>
              <a:t>“Zero-Length” Wire Shield Termination</a:t>
            </a:r>
          </a:p>
          <a:p>
            <a:pPr lvl="0">
              <a:defRPr/>
            </a:pPr>
            <a:r>
              <a:rPr lang="en-US" sz="2800" dirty="0" smtClean="0"/>
              <a:t>Optimal grounding of EMI/EMP braided shielding. </a:t>
            </a:r>
          </a:p>
          <a:p>
            <a:pPr lvl="0">
              <a:defRPr/>
            </a:pPr>
            <a:r>
              <a:rPr lang="en-US" sz="2800" dirty="0" smtClean="0"/>
              <a:t>The unique Star-Shield configuration completely eliminates “standing antenna” problems common with pigtail shield termination systems. </a:t>
            </a:r>
          </a:p>
          <a:p>
            <a:pPr lvl="0">
              <a:defRPr/>
            </a:pPr>
            <a:r>
              <a:rPr lang="en-US" sz="2800" dirty="0" smtClean="0"/>
              <a:t>The </a:t>
            </a:r>
            <a:r>
              <a:rPr lang="en-US" sz="2800" dirty="0" err="1" smtClean="0"/>
              <a:t>backshell</a:t>
            </a:r>
            <a:r>
              <a:rPr lang="en-US" sz="2800" dirty="0" smtClean="0"/>
              <a:t> utilizes familiar heat shrink tube technology for fast and reliable termination of shielding—even with dissimilar wire types and gauges. </a:t>
            </a:r>
          </a:p>
        </p:txBody>
      </p:sp>
      <p:pic>
        <p:nvPicPr>
          <p:cNvPr id="5" name="Picture 4" descr="Soldersleeve device compa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53049" y="2424952"/>
            <a:ext cx="2868703" cy="1219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4" descr="Star Shield Backshel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600200"/>
            <a:ext cx="28194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244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85800" y="5867400"/>
            <a:ext cx="13182600" cy="685800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Verdana" pitchFamily="34" charset="0"/>
                <a:cs typeface="Verdana" pitchFamily="34" charset="0"/>
              </a:rPr>
              <a:t>CastleGrip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Verdana" pitchFamily="34" charset="0"/>
                <a:cs typeface="Verdana" pitchFamily="34" charset="0"/>
              </a:rPr>
              <a:t>  490-001 Series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1828800" y="6477000"/>
            <a:ext cx="8763000" cy="1447800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marL="489833" lvl="0" indent="-489833">
              <a:spcBef>
                <a:spcPct val="20000"/>
              </a:spcBef>
              <a:buClr>
                <a:srgbClr val="CA2E3D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Straight, 45° and 90° Configurations</a:t>
            </a:r>
          </a:p>
          <a:p>
            <a:pPr marL="489833" lvl="0" indent="-489833">
              <a:spcBef>
                <a:spcPct val="20000"/>
              </a:spcBef>
              <a:buClr>
                <a:srgbClr val="CA2E3D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Direct Replacement for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Isodyne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ISO 150 Series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85800" y="6553200"/>
            <a:ext cx="13182600" cy="1295400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marL="0" marR="0" lvl="0" indent="0" algn="l" defTabSz="130622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200" b="0" i="1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Picture 11" descr="NEW BUTTON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0440" y="3962400"/>
            <a:ext cx="1508760" cy="1524000"/>
          </a:xfrm>
          <a:prstGeom prst="rect">
            <a:avLst/>
          </a:prstGeom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3" name="Picture 8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9649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1" y="457200"/>
            <a:ext cx="13334999" cy="838200"/>
          </a:xfrm>
        </p:spPr>
        <p:txBody>
          <a:bodyPr rtlCol="0">
            <a:normAutofit/>
          </a:bodyPr>
          <a:lstStyle/>
          <a:p>
            <a:pPr defTabSz="1306220" fontAlgn="auto">
              <a:spcAft>
                <a:spcPts val="0"/>
              </a:spcAft>
              <a:defRPr/>
            </a:pPr>
            <a:r>
              <a:rPr lang="en-US" sz="4000" dirty="0" smtClean="0"/>
              <a:t>AS39029 Contacts: Signal/Shielded/Specials</a:t>
            </a:r>
            <a:endParaRPr lang="en-US" sz="4000" dirty="0"/>
          </a:p>
        </p:txBody>
      </p:sp>
      <p:pic>
        <p:nvPicPr>
          <p:cNvPr id="174083" name="Picture 3" descr="39029 QPL Contact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4000"/>
            <a:ext cx="9372600" cy="59896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QPL Bug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1447800"/>
            <a:ext cx="983538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39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258794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Extremely Lightweight Composite Adapters</a:t>
            </a:r>
            <a:endParaRPr lang="en-US" sz="4000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1295400"/>
            <a:ext cx="13182600" cy="914400"/>
          </a:xfrm>
        </p:spPr>
        <p:txBody>
          <a:bodyPr/>
          <a:lstStyle/>
          <a:p>
            <a:pPr algn="ctr"/>
            <a:r>
              <a:rPr lang="en-US" dirty="0" smtClean="0"/>
              <a:t>Fully Tooled Composite Series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3"/>
          </p:nvPr>
        </p:nvSpPr>
        <p:spPr>
          <a:xfrm>
            <a:off x="685800" y="2819400"/>
            <a:ext cx="66294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440-143 with </a:t>
            </a:r>
            <a:r>
              <a:rPr lang="en-US" dirty="0" err="1" smtClean="0"/>
              <a:t>Qwik</a:t>
            </a:r>
            <a:r>
              <a:rPr lang="en-US" dirty="0"/>
              <a:t>-</a:t>
            </a:r>
            <a:r>
              <a:rPr lang="en-US" dirty="0" smtClean="0"/>
              <a:t>Ty</a:t>
            </a:r>
          </a:p>
          <a:p>
            <a:r>
              <a:rPr lang="en-US" dirty="0" smtClean="0"/>
              <a:t>440-144 without </a:t>
            </a:r>
            <a:r>
              <a:rPr lang="en-US" dirty="0" err="1" smtClean="0"/>
              <a:t>Qwik</a:t>
            </a:r>
            <a:r>
              <a:rPr lang="en-US" dirty="0"/>
              <a:t>-</a:t>
            </a:r>
            <a:r>
              <a:rPr lang="en-US" dirty="0" smtClean="0"/>
              <a:t>Ty</a:t>
            </a:r>
          </a:p>
          <a:p>
            <a:r>
              <a:rPr lang="en-US" dirty="0" smtClean="0"/>
              <a:t>Straight, 45°, 90° Standard,</a:t>
            </a:r>
            <a:br>
              <a:rPr lang="en-US" dirty="0" smtClean="0"/>
            </a:br>
            <a:r>
              <a:rPr lang="en-US" dirty="0" smtClean="0"/>
              <a:t>90° Low-Profile,</a:t>
            </a:r>
            <a:br>
              <a:rPr lang="en-US" dirty="0" smtClean="0"/>
            </a:br>
            <a:r>
              <a:rPr lang="en-US" dirty="0" smtClean="0"/>
              <a:t>90° Split Low-Profile</a:t>
            </a:r>
            <a:endParaRPr lang="en-US" dirty="0"/>
          </a:p>
        </p:txBody>
      </p:sp>
      <p:pic>
        <p:nvPicPr>
          <p:cNvPr id="17" name="Content Placeholder 5" descr="440-14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682261"/>
            <a:ext cx="4572009" cy="3148590"/>
          </a:xfrm>
          <a:prstGeom prst="rect">
            <a:avLst/>
          </a:prstGeom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9" name="Picture 8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9" descr="440-144-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133600"/>
            <a:ext cx="1828802" cy="2863762"/>
          </a:xfrm>
          <a:prstGeom prst="rect">
            <a:avLst/>
          </a:prstGeom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1" name="Picture 10" descr="440-144-3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930642"/>
            <a:ext cx="3316231" cy="2816358"/>
          </a:xfrm>
          <a:prstGeom prst="rect">
            <a:avLst/>
          </a:prstGeom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2" name="Picture 11" descr="440-144-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953" y="4449223"/>
            <a:ext cx="2029970" cy="3280192"/>
          </a:xfrm>
          <a:prstGeom prst="rect">
            <a:avLst/>
          </a:prstGeom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4" name="Picture 13" descr="440-143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1600200"/>
            <a:ext cx="2438394" cy="3121144"/>
          </a:xfrm>
          <a:prstGeom prst="rect">
            <a:avLst/>
          </a:prstGeom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3" name="Picture 12" descr="QPL Bug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4419600"/>
            <a:ext cx="983538" cy="1066800"/>
          </a:xfrm>
          <a:prstGeom prst="rect">
            <a:avLst/>
          </a:prstGeom>
        </p:spPr>
      </p:pic>
      <p:pic>
        <p:nvPicPr>
          <p:cNvPr id="16" name="Picture 15" descr="RoHS Compliant Versions Available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562600"/>
            <a:ext cx="914402" cy="8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09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ckoppe.GE\Desktop\Out of PPT\Bild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61" y="2235200"/>
            <a:ext cx="6211963" cy="4680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Plating</a:t>
            </a:r>
            <a:r>
              <a:rPr lang="de-DE" dirty="0" smtClean="0"/>
              <a:t> </a:t>
            </a:r>
            <a:r>
              <a:rPr lang="de-DE" dirty="0" err="1" smtClean="0"/>
              <a:t>Capablities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1295400"/>
            <a:ext cx="13182600" cy="1524000"/>
          </a:xfrm>
        </p:spPr>
        <p:txBody>
          <a:bodyPr/>
          <a:lstStyle/>
          <a:p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military</a:t>
            </a:r>
            <a:r>
              <a:rPr lang="de-DE" dirty="0" smtClean="0"/>
              <a:t> </a:t>
            </a:r>
            <a:r>
              <a:rPr lang="de-DE" dirty="0" err="1" smtClean="0"/>
              <a:t>standard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RoHs</a:t>
            </a:r>
            <a:r>
              <a:rPr lang="de-DE" dirty="0" smtClean="0"/>
              <a:t> </a:t>
            </a:r>
            <a:r>
              <a:rPr lang="de-DE" dirty="0" err="1" smtClean="0"/>
              <a:t>compliance</a:t>
            </a:r>
            <a:endParaRPr lang="de-DE" dirty="0"/>
          </a:p>
        </p:txBody>
      </p:sp>
      <p:pic>
        <p:nvPicPr>
          <p:cNvPr id="6146" name="Picture 2" descr="C:\Users\ckoppe.GE\Desktop\Out of PPT\Bild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58" y="2235200"/>
            <a:ext cx="6236011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004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258800" cy="17640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Revolutionary Swing-Arm EMI/RFI Composite Strain Reliefs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133600"/>
            <a:ext cx="13106400" cy="210312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Lightweight, Composite Thermoplastic Cable Clamp with Adjustable Saddle-Bars and EMI/RFI Shield Socks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1066800" y="3886200"/>
            <a:ext cx="6172200" cy="3200400"/>
          </a:xfrm>
        </p:spPr>
        <p:txBody>
          <a:bodyPr>
            <a:normAutofit/>
          </a:bodyPr>
          <a:lstStyle/>
          <a:p>
            <a:r>
              <a:rPr lang="en-US" dirty="0" smtClean="0"/>
              <a:t>Save assembly time and reduce SKUs with the versatile Swing-Arm</a:t>
            </a:r>
          </a:p>
          <a:p>
            <a:r>
              <a:rPr lang="en-US" dirty="0" smtClean="0"/>
              <a:t>Many versions available with and without shield socks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9" name="Picture 8" descr="POSTER 10 Custom Cabl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171" y="3886200"/>
            <a:ext cx="6175229" cy="403860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8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6" descr="RoHS Compliant Versions Availabl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0" y="3505200"/>
            <a:ext cx="914402" cy="878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521970"/>
            <a:ext cx="11506200" cy="1764030"/>
          </a:xfrm>
        </p:spPr>
        <p:txBody>
          <a:bodyPr>
            <a:normAutofit/>
          </a:bodyPr>
          <a:lstStyle/>
          <a:p>
            <a:r>
              <a:rPr lang="en-US" dirty="0" err="1" smtClean="0"/>
              <a:t>PiggyBack</a:t>
            </a:r>
            <a:r>
              <a:rPr lang="en-US" dirty="0" smtClean="0"/>
              <a:t> Boot Adapters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762000" y="2362200"/>
            <a:ext cx="6934200" cy="541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Composite boot adapters with integrated boots</a:t>
            </a:r>
          </a:p>
          <a:p>
            <a:r>
              <a:rPr lang="en-US" sz="4000" dirty="0" smtClean="0"/>
              <a:t>For environmental and EMI/RFI applications</a:t>
            </a:r>
          </a:p>
          <a:p>
            <a:r>
              <a:rPr lang="en-US" sz="4000" dirty="0" smtClean="0"/>
              <a:t>Labor savings in assembly and better quality control</a:t>
            </a:r>
          </a:p>
          <a:p>
            <a:r>
              <a:rPr lang="en-US" sz="4000" dirty="0" smtClean="0"/>
              <a:t>Boot-on-a-Band-in-a-Can and Shield Sock versions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751" y="3980172"/>
            <a:ext cx="5150850" cy="3433900"/>
          </a:xfrm>
          <a:prstGeom prst="rect">
            <a:avLst/>
          </a:prstGeom>
        </p:spPr>
      </p:pic>
      <p:pic>
        <p:nvPicPr>
          <p:cNvPr id="11" name="Picture 10" descr="M85049-88 backshell with integral boo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834" y="1600200"/>
            <a:ext cx="5028668" cy="2656815"/>
          </a:xfrm>
          <a:prstGeom prst="rect">
            <a:avLst/>
          </a:prstGeom>
        </p:spPr>
      </p:pic>
      <p:pic>
        <p:nvPicPr>
          <p:cNvPr id="12" name="Picture 11" descr="NEW BUTTO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4800"/>
            <a:ext cx="1508760" cy="1524000"/>
          </a:xfrm>
          <a:prstGeom prst="rect">
            <a:avLst/>
          </a:prstGeom>
          <a:effectLst>
            <a:outerShdw blurRad="2540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13" name="Picture 12" descr="RoHS Compliant Versions Availabl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5257800"/>
            <a:ext cx="914402" cy="8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1" y="1524000"/>
            <a:ext cx="146304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9215" tIns="63477" rIns="129215" bIns="63477"/>
          <a:lstStyle/>
          <a:p>
            <a:pPr marL="490538" indent="-490538" algn="ctr" defTabSz="1306513">
              <a:spcBef>
                <a:spcPct val="20000"/>
              </a:spcBef>
              <a:buClr>
                <a:srgbClr val="00279F"/>
              </a:buClr>
              <a:buFont typeface="Wingdings" pitchFamily="2" charset="2"/>
              <a:buChar char=""/>
            </a:pPr>
            <a:r>
              <a:rPr lang="en-US" altLang="en-US" sz="4000" i="1" dirty="0">
                <a:solidFill>
                  <a:srgbClr val="FFFF00"/>
                </a:solidFill>
                <a:latin typeface="Arial Narrow" pitchFamily="34" charset="0"/>
              </a:rPr>
              <a:t>Elimination of Heavy, Corrosive Metal Boxes</a:t>
            </a:r>
            <a:endParaRPr lang="en-US" altLang="en-US" sz="4000" b="1" i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6354763" y="2454275"/>
            <a:ext cx="7285037" cy="4479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29215" tIns="63477" rIns="129215" bIns="63477"/>
          <a:lstStyle/>
          <a:p>
            <a:pPr marL="490538" indent="-490538" defTabSz="1306513">
              <a:lnSpc>
                <a:spcPct val="125000"/>
              </a:lnSpc>
              <a:spcBef>
                <a:spcPct val="20000"/>
              </a:spcBef>
              <a:buClr>
                <a:srgbClr val="CA2E3D"/>
              </a:buClr>
              <a:buFont typeface="Wingdings" pitchFamily="2" charset="2"/>
              <a:buChar char="§"/>
            </a:pPr>
            <a:r>
              <a:rPr lang="en-US" altLang="en-US" sz="3600" dirty="0" smtClean="0">
                <a:solidFill>
                  <a:srgbClr val="FFFFFF"/>
                </a:solidFill>
                <a:latin typeface="Times New Roman" pitchFamily="18" charset="0"/>
              </a:rPr>
              <a:t>Injection molded, internally plated </a:t>
            </a:r>
            <a:r>
              <a:rPr lang="en-US" altLang="en-US" sz="3600" dirty="0">
                <a:solidFill>
                  <a:srgbClr val="FFFFFF"/>
                </a:solidFill>
                <a:latin typeface="Times New Roman" pitchFamily="18" charset="0"/>
              </a:rPr>
              <a:t>and designed to replace existing metal boxes which are prone to galvanic corrosion due to incompatible interconnect component parts and mounting hardware</a:t>
            </a:r>
            <a:r>
              <a:rPr lang="en-US" altLang="en-US" sz="3600" dirty="0" smtClean="0">
                <a:solidFill>
                  <a:srgbClr val="FFFFFF"/>
                </a:solidFill>
                <a:latin typeface="Times New Roman" pitchFamily="18" charset="0"/>
              </a:rPr>
              <a:t>.</a:t>
            </a:r>
            <a:endParaRPr lang="en-US" altLang="en-US" sz="360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09576" name="Picture 8" descr="Box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2238"/>
            <a:ext cx="5181600" cy="4195762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EMI/RFI Composite Junction Boxes</a:t>
            </a:r>
            <a:endParaRPr lang="en-US" sz="4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1675" y="304800"/>
            <a:ext cx="13166725" cy="1371600"/>
          </a:xfrm>
        </p:spPr>
        <p:txBody>
          <a:bodyPr/>
          <a:lstStyle/>
          <a:p>
            <a:r>
              <a:rPr lang="en-US" dirty="0" smtClean="0"/>
              <a:t>Assembly Tools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7" y="383395"/>
            <a:ext cx="11476591" cy="7426029"/>
          </a:xfrm>
          <a:prstGeom prst="rect">
            <a:avLst/>
          </a:prstGeom>
        </p:spPr>
      </p:pic>
      <p:pic>
        <p:nvPicPr>
          <p:cNvPr id="7" name="Picture 6" descr="CaptureTAB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39482" y="5181600"/>
            <a:ext cx="1200318" cy="53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335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/>
              <a:t>Prevent Damage and Insure Proper Assembly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13182600" cy="8382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With </a:t>
            </a:r>
            <a:r>
              <a:rPr lang="en-US" sz="4000" dirty="0" err="1" smtClean="0"/>
              <a:t>Backshell</a:t>
            </a:r>
            <a:r>
              <a:rPr lang="en-US" sz="4000" dirty="0" smtClean="0"/>
              <a:t> to Connector Assembly Tools and Kits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1310640" y="2286000"/>
            <a:ext cx="13167360" cy="4303396"/>
          </a:xfrm>
        </p:spPr>
        <p:txBody>
          <a:bodyPr/>
          <a:lstStyle/>
          <a:p>
            <a:pPr marL="490538" indent="-490538" defTabSz="1306513">
              <a:lnSpc>
                <a:spcPct val="120000"/>
              </a:lnSpc>
            </a:pPr>
            <a:r>
              <a:rPr lang="en-US" dirty="0" err="1" smtClean="0">
                <a:solidFill>
                  <a:srgbClr val="FFFFFF"/>
                </a:solidFill>
                <a:latin typeface="Times-Roman" pitchFamily="2" charset="0"/>
              </a:rPr>
              <a:t>Backshell</a:t>
            </a:r>
            <a:r>
              <a:rPr lang="en-US" dirty="0" smtClean="0">
                <a:solidFill>
                  <a:srgbClr val="FFFFFF"/>
                </a:solidFill>
                <a:latin typeface="Times-Roman" pitchFamily="2" charset="0"/>
              </a:rPr>
              <a:t> Assembly Wrenches</a:t>
            </a:r>
            <a:br>
              <a:rPr lang="en-US" dirty="0" smtClean="0">
                <a:solidFill>
                  <a:srgbClr val="FFFFFF"/>
                </a:solidFill>
                <a:latin typeface="Times-Roman" pitchFamily="2" charset="0"/>
              </a:rPr>
            </a:br>
            <a:r>
              <a:rPr lang="en-US" dirty="0" smtClean="0">
                <a:solidFill>
                  <a:srgbClr val="FFFFFF"/>
                </a:solidFill>
                <a:latin typeface="Times-Roman" pitchFamily="2" charset="0"/>
              </a:rPr>
              <a:t>and Sockets</a:t>
            </a:r>
          </a:p>
          <a:p>
            <a:pPr marL="490538" indent="-490538" defTabSz="1306513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Times-Roman" pitchFamily="2" charset="0"/>
              </a:rPr>
              <a:t>Soft Jaw Pliers</a:t>
            </a:r>
          </a:p>
          <a:p>
            <a:pPr marL="490538" indent="-490538" defTabSz="1306513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Times-Roman" pitchFamily="2" charset="0"/>
              </a:rPr>
              <a:t>Strap Wrenches</a:t>
            </a:r>
          </a:p>
          <a:p>
            <a:pPr marL="490538" indent="-490538" defTabSz="1306513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Times-Roman" pitchFamily="2" charset="0"/>
              </a:rPr>
              <a:t>New Hex Pliers Design </a:t>
            </a:r>
            <a:br>
              <a:rPr lang="en-US" dirty="0" smtClean="0">
                <a:solidFill>
                  <a:srgbClr val="FFFFFF"/>
                </a:solidFill>
                <a:latin typeface="Times-Roman" pitchFamily="2" charset="0"/>
              </a:rPr>
            </a:br>
            <a:r>
              <a:rPr lang="en-US" dirty="0" smtClean="0">
                <a:solidFill>
                  <a:srgbClr val="FFFFFF"/>
                </a:solidFill>
                <a:latin typeface="Times-Roman" pitchFamily="2" charset="0"/>
              </a:rPr>
              <a:t>for Composites</a:t>
            </a:r>
          </a:p>
          <a:p>
            <a:pPr marL="490538" indent="-490538" defTabSz="1306513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latin typeface="Times-Roman" pitchFamily="2" charset="0"/>
              </a:rPr>
              <a:t>Torque Wrench</a:t>
            </a:r>
            <a:endParaRPr lang="en-US" dirty="0">
              <a:solidFill>
                <a:srgbClr val="FFFFFF"/>
              </a:solidFill>
              <a:latin typeface="Times-Roman" pitchFamily="2" charset="0"/>
            </a:endParaRPr>
          </a:p>
        </p:txBody>
      </p:sp>
      <p:pic>
        <p:nvPicPr>
          <p:cNvPr id="5" name="Picture 9" descr="Tool Chest Ar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362200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41300" dist="50800" dir="54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6" name="Picture 8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6" descr="QPL Bug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1371600"/>
            <a:ext cx="983538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3350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err="1" smtClean="0"/>
              <a:t>BandMaster</a:t>
            </a:r>
            <a:r>
              <a:rPr lang="en-US" sz="4400" dirty="0" smtClean="0"/>
              <a:t>™ ATS Shield Termination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800"/>
            <a:ext cx="13182600" cy="838200"/>
          </a:xfrm>
        </p:spPr>
        <p:txBody>
          <a:bodyPr>
            <a:normAutofit fontScale="92500"/>
          </a:bodyPr>
          <a:lstStyle/>
          <a:p>
            <a:pPr algn="ctr"/>
            <a:r>
              <a:rPr lang="en-US" sz="4000" dirty="0" smtClean="0"/>
              <a:t>Hand-held and Bench Mount Tooling for Reliable EMI Shield Termination</a:t>
            </a:r>
          </a:p>
          <a:p>
            <a:endParaRPr lang="en-US" dirty="0"/>
          </a:p>
        </p:txBody>
      </p:sp>
      <p:pic>
        <p:nvPicPr>
          <p:cNvPr id="7" name="Picture 6" descr="CaptureBanding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09800"/>
            <a:ext cx="10776116" cy="2743200"/>
          </a:xfrm>
          <a:prstGeom prst="rect">
            <a:avLst/>
          </a:prstGeom>
        </p:spPr>
      </p:pic>
      <p:pic>
        <p:nvPicPr>
          <p:cNvPr id="8" name="Picture 7" descr="banding tool calibration device 2.png"/>
          <p:cNvPicPr>
            <a:picLocks noChangeAspect="1"/>
          </p:cNvPicPr>
          <p:nvPr/>
        </p:nvPicPr>
        <p:blipFill>
          <a:blip r:embed="rId4" cstate="email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775202"/>
            <a:ext cx="5181598" cy="3454398"/>
          </a:xfrm>
          <a:prstGeom prst="rect">
            <a:avLst/>
          </a:prstGeom>
        </p:spPr>
      </p:pic>
      <p:pic>
        <p:nvPicPr>
          <p:cNvPr id="10" name="Picture 9" descr="Band RGB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091" y="3938663"/>
            <a:ext cx="966218" cy="652273"/>
          </a:xfrm>
          <a:prstGeom prst="rect">
            <a:avLst/>
          </a:prstGeom>
        </p:spPr>
      </p:pic>
      <p:pic>
        <p:nvPicPr>
          <p:cNvPr id="11" name="Picture 10" descr="Band RGB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715000"/>
            <a:ext cx="2651502" cy="1789974"/>
          </a:xfrm>
          <a:prstGeom prst="rect">
            <a:avLst/>
          </a:prstGeom>
        </p:spPr>
      </p:pic>
      <p:pic>
        <p:nvPicPr>
          <p:cNvPr id="13" name="Picture 8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13" descr="BAND-IT Tool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2343">
            <a:off x="9810110" y="3944003"/>
            <a:ext cx="4109342" cy="3802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1675" y="304800"/>
            <a:ext cx="13166725" cy="1371600"/>
          </a:xfrm>
        </p:spPr>
        <p:txBody>
          <a:bodyPr/>
          <a:lstStyle/>
          <a:p>
            <a:r>
              <a:rPr lang="en-US" dirty="0" smtClean="0"/>
              <a:t>Turnkey Assemblies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24" y="457200"/>
            <a:ext cx="11353743" cy="7346540"/>
          </a:xfrm>
          <a:prstGeom prst="rect">
            <a:avLst/>
          </a:prstGeom>
        </p:spPr>
      </p:pic>
      <p:pic>
        <p:nvPicPr>
          <p:cNvPr id="7" name="Picture 6" descr="CaptureTAB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56565" y="5562600"/>
            <a:ext cx="1335635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335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Turnkey Cable Assemblies</a:t>
            </a:r>
            <a:endParaRPr lang="en-US" sz="4400" dirty="0"/>
          </a:p>
        </p:txBody>
      </p:sp>
      <p:pic>
        <p:nvPicPr>
          <p:cNvPr id="5" name="Picture 4" descr="Overmolded Assembl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0"/>
            <a:ext cx="5452742" cy="4114800"/>
          </a:xfrm>
          <a:prstGeom prst="rect">
            <a:avLst/>
          </a:prstGeom>
        </p:spPr>
      </p:pic>
      <p:pic>
        <p:nvPicPr>
          <p:cNvPr id="6" name="Picture 5" descr="Braided Harnes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447800"/>
            <a:ext cx="7178092" cy="2993292"/>
          </a:xfrm>
          <a:prstGeom prst="rect">
            <a:avLst/>
          </a:prstGeom>
        </p:spPr>
      </p:pic>
      <p:pic>
        <p:nvPicPr>
          <p:cNvPr id="9" name="Picture 8"/>
          <p:cNvPicPr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9" descr="ABC Pantograph Colorized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66" y="4569012"/>
            <a:ext cx="8168634" cy="3203388"/>
          </a:xfrm>
          <a:prstGeom prst="rect">
            <a:avLst/>
          </a:prstGeom>
        </p:spPr>
      </p:pic>
      <p:pic>
        <p:nvPicPr>
          <p:cNvPr id="11" name="Picture 10" descr="RoHS Compliant Versions Available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3581400"/>
            <a:ext cx="914402" cy="878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533400"/>
            <a:ext cx="131064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NextGen</a:t>
            </a:r>
            <a:r>
              <a:rPr lang="en-US" dirty="0" smtClean="0"/>
              <a:t> High-Speed </a:t>
            </a:r>
            <a:r>
              <a:rPr lang="en-US" dirty="0" err="1" smtClean="0"/>
              <a:t>TwinAx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990600" y="2133600"/>
            <a:ext cx="6934200" cy="541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Glenair designed contact for </a:t>
            </a:r>
            <a:r>
              <a:rPr lang="en-US" sz="4000" dirty="0" err="1" smtClean="0"/>
              <a:t>eSATA</a:t>
            </a:r>
            <a:r>
              <a:rPr lang="en-US" sz="4000" dirty="0" smtClean="0"/>
              <a:t>, LVDS, CML etc.</a:t>
            </a:r>
          </a:p>
          <a:p>
            <a:r>
              <a:rPr lang="en-US" sz="4000" dirty="0"/>
              <a:t>F</a:t>
            </a:r>
            <a:r>
              <a:rPr lang="en-US" sz="4000" dirty="0" smtClean="0"/>
              <a:t>or use in #12 Mighty Mouse and Micro-Crimp cavities</a:t>
            </a:r>
          </a:p>
          <a:p>
            <a:r>
              <a:rPr lang="en-US" sz="4000" dirty="0" smtClean="0"/>
              <a:t>Special </a:t>
            </a:r>
            <a:r>
              <a:rPr lang="en-US" sz="4000" dirty="0" err="1" smtClean="0"/>
              <a:t>TwinAx</a:t>
            </a:r>
            <a:r>
              <a:rPr lang="en-US" sz="4000" dirty="0" smtClean="0"/>
              <a:t> </a:t>
            </a:r>
            <a:r>
              <a:rPr lang="en-US" sz="4000" dirty="0" err="1" smtClean="0"/>
              <a:t>Thermax</a:t>
            </a:r>
            <a:r>
              <a:rPr lang="en-US" sz="4000" dirty="0" smtClean="0"/>
              <a:t> </a:t>
            </a:r>
            <a:r>
              <a:rPr lang="en-US" sz="4000" dirty="0" err="1" smtClean="0"/>
              <a:t>Celltec</a:t>
            </a:r>
            <a:r>
              <a:rPr lang="en-US" sz="4000" dirty="0" smtClean="0"/>
              <a:t> wire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5" t="18433" r="26307" b="25894"/>
          <a:stretch/>
        </p:blipFill>
        <p:spPr>
          <a:xfrm>
            <a:off x="7467600" y="4574496"/>
            <a:ext cx="4038600" cy="3045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6" t="19662" r="23750" b="28879"/>
          <a:stretch/>
        </p:blipFill>
        <p:spPr>
          <a:xfrm>
            <a:off x="9067800" y="2273299"/>
            <a:ext cx="4292600" cy="3136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3350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Turnkey Conduit Assemblies</a:t>
            </a:r>
            <a:r>
              <a:rPr lang="en-US" sz="4400" dirty="0" smtClean="0"/>
              <a:t>	</a:t>
            </a:r>
            <a:endParaRPr lang="en-US" sz="4400" dirty="0"/>
          </a:p>
        </p:txBody>
      </p:sp>
      <p:pic>
        <p:nvPicPr>
          <p:cNvPr id="12" name="Picture 10" descr="convoluted tubing_amber"/>
          <p:cNvPicPr>
            <a:picLocks noChangeAspect="1" noChangeArrowheads="1"/>
          </p:cNvPicPr>
          <p:nvPr/>
        </p:nvPicPr>
        <p:blipFill>
          <a:blip r:embed="rId3" cstate="email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133600"/>
            <a:ext cx="5159375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212" flipH="1">
            <a:off x="3606173" y="2634645"/>
            <a:ext cx="5123152" cy="4239982"/>
          </a:xfrm>
          <a:prstGeom prst="rect">
            <a:avLst/>
          </a:prstGeom>
        </p:spPr>
      </p:pic>
      <p:pic>
        <p:nvPicPr>
          <p:cNvPr id="15" name="Picture 14" descr="Goodrich Octo Assy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58121">
            <a:off x="461873" y="3267135"/>
            <a:ext cx="5088440" cy="3228876"/>
          </a:xfrm>
          <a:prstGeom prst="rect">
            <a:avLst/>
          </a:prstGeom>
        </p:spPr>
      </p:pic>
      <p:pic>
        <p:nvPicPr>
          <p:cNvPr id="16" name="Picture 8"/>
          <p:cNvPicPr>
            <a:picLocks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16" descr="RoHS Compliant Versions Available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1524000"/>
            <a:ext cx="914402" cy="878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13258800" cy="176403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So What Exactly Does Glenair </a:t>
            </a:r>
            <a:br>
              <a:rPr lang="en-US" dirty="0" smtClean="0"/>
            </a:br>
            <a:r>
              <a:rPr lang="en-US" dirty="0" smtClean="0"/>
              <a:t>Bring to the Table?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057400"/>
            <a:ext cx="13258800" cy="838200"/>
          </a:xfrm>
        </p:spPr>
        <p:txBody>
          <a:bodyPr/>
          <a:lstStyle/>
          <a:p>
            <a:pPr algn="ctr"/>
            <a:r>
              <a:rPr lang="en-US" dirty="0" smtClean="0"/>
              <a:t>One-of-a-Kind Service From a One-of-a-Kind Supplier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685800" y="2895600"/>
            <a:ext cx="136398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Outstanding product availability: literally thousands of items in stock</a:t>
            </a:r>
          </a:p>
          <a:p>
            <a:r>
              <a:rPr lang="en-US" dirty="0" smtClean="0"/>
              <a:t>Liberal policies on NRE costs, samples, and RMA’s</a:t>
            </a:r>
          </a:p>
          <a:p>
            <a:r>
              <a:rPr lang="en-US" dirty="0" smtClean="0"/>
              <a:t>The industry’s best (and free!) engineering and technical support team</a:t>
            </a:r>
          </a:p>
          <a:p>
            <a:r>
              <a:rPr lang="en-US" dirty="0" smtClean="0"/>
              <a:t>No dollar or quantity minimums!</a:t>
            </a:r>
          </a:p>
          <a:p>
            <a:r>
              <a:rPr lang="en-US" dirty="0" smtClean="0"/>
              <a:t>Comprehensive product documentation and information access</a:t>
            </a:r>
          </a:p>
          <a:p>
            <a:r>
              <a:rPr lang="en-US" dirty="0" smtClean="0"/>
              <a:t>Ample, professionally-managed manufacturing capacity</a:t>
            </a:r>
          </a:p>
          <a:p>
            <a:r>
              <a:rPr lang="en-US" dirty="0" smtClean="0"/>
              <a:t>The size and scale to tackle every interconnect challenge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8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200" y="6858000"/>
            <a:ext cx="1841500" cy="88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1675" y="304800"/>
            <a:ext cx="13166725" cy="1371600"/>
          </a:xfrm>
        </p:spPr>
        <p:txBody>
          <a:bodyPr/>
          <a:lstStyle/>
          <a:p>
            <a:r>
              <a:rPr lang="en-US" dirty="0" err="1" smtClean="0"/>
              <a:t>Ultraminiature</a:t>
            </a:r>
            <a:r>
              <a:rPr lang="en-US" dirty="0" smtClean="0"/>
              <a:t> Circulars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43901"/>
            <a:ext cx="11429998" cy="7395881"/>
          </a:xfrm>
          <a:prstGeom prst="rect">
            <a:avLst/>
          </a:prstGeom>
        </p:spPr>
      </p:pic>
      <p:pic>
        <p:nvPicPr>
          <p:cNvPr id="5" name="Picture 4" descr="CaptureTAB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42194" y="914400"/>
            <a:ext cx="1273806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Tech Semina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vert="horz" wrap="square" lIns="130622" tIns="65311" rIns="130622" bIns="65311" numCol="1" anchor="t" anchorCtr="0" compatLnSpc="1">
        <a:prstTxWarp prst="textNoShape">
          <a:avLst/>
        </a:prstTxWarp>
        <a:normAutofit/>
      </a:bodyPr>
      <a:lstStyle>
        <a:defPPr algn="l"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Tech Semina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ch Seminar Template No Log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7092</TotalTime>
  <Words>1940</Words>
  <Application>Microsoft Macintosh PowerPoint</Application>
  <PresentationFormat>Custom</PresentationFormat>
  <Paragraphs>372</Paragraphs>
  <Slides>82</Slides>
  <Notes>71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82</vt:i4>
      </vt:variant>
    </vt:vector>
  </HeadingPairs>
  <TitlesOfParts>
    <vt:vector size="85" baseType="lpstr">
      <vt:lpstr>1_Tech Seminar Template</vt:lpstr>
      <vt:lpstr>2_Tech Seminar Template</vt:lpstr>
      <vt:lpstr>Tech Seminar Template No Logo</vt:lpstr>
      <vt:lpstr>PowerPoint Presentation</vt:lpstr>
      <vt:lpstr>Glenair</vt:lpstr>
      <vt:lpstr>Southern California Campus </vt:lpstr>
      <vt:lpstr>PowerPoint Presentation</vt:lpstr>
      <vt:lpstr>Contacts and Wire</vt:lpstr>
      <vt:lpstr>We Never Lose Contact</vt:lpstr>
      <vt:lpstr>AS39029 Contacts: Signal/Shielded/Specials</vt:lpstr>
      <vt:lpstr>NextGen High-Speed TwinAx</vt:lpstr>
      <vt:lpstr>Ultraminiature Circulars</vt:lpstr>
      <vt:lpstr>Series 80 Mighty Mouse Connectors</vt:lpstr>
      <vt:lpstr>“Mighty Mouse” is a Complete Solution</vt:lpstr>
      <vt:lpstr>Mighty Mouse Cables and Integrated Systems are our Specialty</vt:lpstr>
      <vt:lpstr>Innovative Mighty Mouse “Cans:” Versatility and Consolidation</vt:lpstr>
      <vt:lpstr>New Series 80 Mighty Mouse High-Speed with Teflon® Inserts for SATA, USB 3.0</vt:lpstr>
      <vt:lpstr>Series 811 Mighty Mouse HD</vt:lpstr>
      <vt:lpstr>SuperSeal™ Mighty Mouse and D38999 RJ-45 and USB</vt:lpstr>
      <vt:lpstr>Series 88 SuperFly™ Ultraminiature Cordsets</vt:lpstr>
      <vt:lpstr>Series 15 Audio Connectors</vt:lpstr>
      <vt:lpstr>Mil-Aero Circulars</vt:lpstr>
      <vt:lpstr>Standard Environmentals:  Example: 38999 Environmental TBF and STD Receptacles with Coax</vt:lpstr>
      <vt:lpstr>Thermoset Plastic Potted Environmental: Example: 38999 with Quadrax PC Tails Mod Code 491 Backfill and Potting </vt:lpstr>
      <vt:lpstr>Hermetic Sealing Can Be Implemented  for Any Circular Connector Package… </vt:lpstr>
      <vt:lpstr>We Even Do Hermetic Coax</vt:lpstr>
      <vt:lpstr>Series 970 PowerTrip™</vt:lpstr>
      <vt:lpstr>Series 970 PowerTrip™ Contacts</vt:lpstr>
      <vt:lpstr>Ruggedized Industrial Power and Signal Connectors</vt:lpstr>
      <vt:lpstr>Series 22 Geo-Marine</vt:lpstr>
      <vt:lpstr>Series 24 EMI/EMP Filter Connectors</vt:lpstr>
      <vt:lpstr>PowerPoint Presentation</vt:lpstr>
      <vt:lpstr>Mil-DTL-38999 (Series III) EMI/EMP Filters: Special Packaging</vt:lpstr>
      <vt:lpstr>Sav-Cons®</vt:lpstr>
      <vt:lpstr>Summary of Circular Sizes/Densities</vt:lpstr>
      <vt:lpstr>PowerPoint Presentation</vt:lpstr>
      <vt:lpstr>The Series 89 Nano Connector Range </vt:lpstr>
      <vt:lpstr>Micro-D Connectors and Cables</vt:lpstr>
      <vt:lpstr>Series 171 MicroStrips</vt:lpstr>
      <vt:lpstr>MLDM Low-Profile Micro-D</vt:lpstr>
      <vt:lpstr>Well-Master™ 260 (GHTM)</vt:lpstr>
      <vt:lpstr>HiPer-D: Intermateable w/ Mil-C-24308</vt:lpstr>
      <vt:lpstr>HiPer-D 24308</vt:lpstr>
      <vt:lpstr>Series 79 Micro-Crimp  Connectors and Cables</vt:lpstr>
      <vt:lpstr>Micro-Crimp Advantage other Rectangulars:  Smaller, with Improved Shielding and Sealing</vt:lpstr>
      <vt:lpstr>Special Hermetic Rectangulars </vt:lpstr>
      <vt:lpstr>Special ARINC’s: Filters and Quadrax</vt:lpstr>
      <vt:lpstr>Rectangular Series Summary</vt:lpstr>
      <vt:lpstr>PowerPoint Presentation</vt:lpstr>
      <vt:lpstr>MIL-DTL-38999 Type</vt:lpstr>
      <vt:lpstr>High Density (GHD)</vt:lpstr>
      <vt:lpstr>Size #23 Fiber Optic Mighty Mouse</vt:lpstr>
      <vt:lpstr>M28876 Fiber Optic Connection System</vt:lpstr>
      <vt:lpstr>GFOCA M83526 Compliant  Hermaphroditic</vt:lpstr>
      <vt:lpstr>Eye-Beam Fiber Optics</vt:lpstr>
      <vt:lpstr>Eye-Beam Grin Lens Terminus</vt:lpstr>
      <vt:lpstr>Glenair Fiber Optic Media Converters</vt:lpstr>
      <vt:lpstr>PowerPoint Presentation</vt:lpstr>
      <vt:lpstr>Series 77 Full Nelson</vt:lpstr>
      <vt:lpstr>PowerPoint Presentation</vt:lpstr>
      <vt:lpstr>High-Performance Jacket Materials: </vt:lpstr>
      <vt:lpstr>Innovative, Braided Wire Cable Shields and Coverings</vt:lpstr>
      <vt:lpstr>AmberStrand® Conductive Composite Braid</vt:lpstr>
      <vt:lpstr>ArmorLite™ Microfilament Stainless Steel Braided Shielding</vt:lpstr>
      <vt:lpstr>Conduit Systems</vt:lpstr>
      <vt:lpstr>PowerPoint Presentation</vt:lpstr>
      <vt:lpstr>PowerPoint Presentation</vt:lpstr>
      <vt:lpstr>PowerPoint Presentation</vt:lpstr>
      <vt:lpstr>MIL-PRF-24578A Navy Approved “BlueJacket” Conduit System</vt:lpstr>
      <vt:lpstr>PowerPoint Presentation</vt:lpstr>
      <vt:lpstr>Backshells and Connector Accessories</vt:lpstr>
      <vt:lpstr>Advances in Metal Backshells</vt:lpstr>
      <vt:lpstr>Extremely Lightweight Composite Adapters</vt:lpstr>
      <vt:lpstr>Plating Capablities</vt:lpstr>
      <vt:lpstr>Revolutionary Swing-Arm EMI/RFI Composite Strain Reliefs</vt:lpstr>
      <vt:lpstr>PiggyBack Boot Adapters</vt:lpstr>
      <vt:lpstr>EMI/RFI Composite Junction Boxes</vt:lpstr>
      <vt:lpstr>Assembly Tools</vt:lpstr>
      <vt:lpstr>Prevent Damage and Insure Proper Assembly</vt:lpstr>
      <vt:lpstr>BandMaster™ ATS Shield Termination</vt:lpstr>
      <vt:lpstr>Turnkey Assemblies</vt:lpstr>
      <vt:lpstr>Turnkey Cable Assemblies</vt:lpstr>
      <vt:lpstr>Turnkey Conduit Assemblies </vt:lpstr>
      <vt:lpstr>So What Exactly Does Glenair  Bring to the Table?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mborgsdorf</dc:creator>
  <cp:lastModifiedBy>Mike</cp:lastModifiedBy>
  <cp:revision>332</cp:revision>
  <dcterms:created xsi:type="dcterms:W3CDTF">2010-05-05T22:49:33Z</dcterms:created>
  <dcterms:modified xsi:type="dcterms:W3CDTF">2012-06-12T20:26:54Z</dcterms:modified>
</cp:coreProperties>
</file>